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9" r:id="rId3"/>
    <p:sldId id="300" r:id="rId4"/>
    <p:sldId id="308" r:id="rId5"/>
    <p:sldId id="301" r:id="rId6"/>
    <p:sldId id="302" r:id="rId7"/>
    <p:sldId id="303" r:id="rId8"/>
    <p:sldId id="260" r:id="rId9"/>
    <p:sldId id="319" r:id="rId10"/>
    <p:sldId id="320" r:id="rId11"/>
    <p:sldId id="261" r:id="rId12"/>
    <p:sldId id="316" r:id="rId13"/>
    <p:sldId id="317" r:id="rId14"/>
    <p:sldId id="304" r:id="rId15"/>
    <p:sldId id="305" r:id="rId16"/>
    <p:sldId id="306" r:id="rId17"/>
    <p:sldId id="263" r:id="rId18"/>
    <p:sldId id="267" r:id="rId19"/>
    <p:sldId id="268" r:id="rId20"/>
    <p:sldId id="311" r:id="rId21"/>
    <p:sldId id="309" r:id="rId22"/>
    <p:sldId id="318"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816" autoAdjust="0"/>
    <p:restoredTop sz="94639" autoAdjust="0"/>
  </p:normalViewPr>
  <p:slideViewPr>
    <p:cSldViewPr>
      <p:cViewPr varScale="1">
        <p:scale>
          <a:sx n="124" d="100"/>
          <a:sy n="124" d="100"/>
        </p:scale>
        <p:origin x="234" y="10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11.jpeg>
</file>

<file path=ppt/media/image12.jpeg>
</file>

<file path=ppt/media/image2.jpg>
</file>

<file path=ppt/media/image3.jpg>
</file>

<file path=ppt/media/image4.png>
</file>

<file path=ppt/media/image5.jpeg>
</file>

<file path=ppt/media/image6.pn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B188365-5DEA-4FBD-83A8-AE7B723A4493}" type="datetimeFigureOut">
              <a:rPr lang="en-US" smtClean="0"/>
              <a:t>9/2/2025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3532E-1848-4571-B483-FD06408E53C3}" type="slidenum">
              <a:rPr lang="en-US" smtClean="0"/>
              <a:t>‹#›</a:t>
            </a:fld>
            <a:endParaRPr lang="en-US"/>
          </a:p>
        </p:txBody>
      </p:sp>
    </p:spTree>
    <p:extLst>
      <p:ext uri="{BB962C8B-B14F-4D97-AF65-F5344CB8AC3E}">
        <p14:creationId xmlns:p14="http://schemas.microsoft.com/office/powerpoint/2010/main" val="3213974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188365-5DEA-4FBD-83A8-AE7B723A4493}" type="datetimeFigureOut">
              <a:rPr lang="en-US" smtClean="0"/>
              <a:t>9/2/2025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3532E-1848-4571-B483-FD06408E53C3}" type="slidenum">
              <a:rPr lang="en-US" smtClean="0"/>
              <a:t>‹#›</a:t>
            </a:fld>
            <a:endParaRPr lang="en-US"/>
          </a:p>
        </p:txBody>
      </p:sp>
    </p:spTree>
    <p:extLst>
      <p:ext uri="{BB962C8B-B14F-4D97-AF65-F5344CB8AC3E}">
        <p14:creationId xmlns:p14="http://schemas.microsoft.com/office/powerpoint/2010/main" val="2148592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188365-5DEA-4FBD-83A8-AE7B723A4493}" type="datetimeFigureOut">
              <a:rPr lang="en-US" smtClean="0"/>
              <a:t>9/2/2025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3532E-1848-4571-B483-FD06408E53C3}" type="slidenum">
              <a:rPr lang="en-US" smtClean="0"/>
              <a:t>‹#›</a:t>
            </a:fld>
            <a:endParaRPr lang="en-US"/>
          </a:p>
        </p:txBody>
      </p:sp>
    </p:spTree>
    <p:extLst>
      <p:ext uri="{BB962C8B-B14F-4D97-AF65-F5344CB8AC3E}">
        <p14:creationId xmlns:p14="http://schemas.microsoft.com/office/powerpoint/2010/main" val="3075750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188365-5DEA-4FBD-83A8-AE7B723A4493}" type="datetimeFigureOut">
              <a:rPr lang="en-US" smtClean="0"/>
              <a:t>9/2/2025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3532E-1848-4571-B483-FD06408E53C3}" type="slidenum">
              <a:rPr lang="en-US" smtClean="0"/>
              <a:t>‹#›</a:t>
            </a:fld>
            <a:endParaRPr lang="en-US"/>
          </a:p>
        </p:txBody>
      </p:sp>
    </p:spTree>
    <p:extLst>
      <p:ext uri="{BB962C8B-B14F-4D97-AF65-F5344CB8AC3E}">
        <p14:creationId xmlns:p14="http://schemas.microsoft.com/office/powerpoint/2010/main" val="35847364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B188365-5DEA-4FBD-83A8-AE7B723A4493}" type="datetimeFigureOut">
              <a:rPr lang="en-US" smtClean="0"/>
              <a:t>9/2/2025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C3532E-1848-4571-B483-FD06408E53C3}" type="slidenum">
              <a:rPr lang="en-US" smtClean="0"/>
              <a:t>‹#›</a:t>
            </a:fld>
            <a:endParaRPr lang="en-US"/>
          </a:p>
        </p:txBody>
      </p:sp>
    </p:spTree>
    <p:extLst>
      <p:ext uri="{BB962C8B-B14F-4D97-AF65-F5344CB8AC3E}">
        <p14:creationId xmlns:p14="http://schemas.microsoft.com/office/powerpoint/2010/main" val="134969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188365-5DEA-4FBD-83A8-AE7B723A4493}" type="datetimeFigureOut">
              <a:rPr lang="en-US" smtClean="0"/>
              <a:t>9/2/2025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C3532E-1848-4571-B483-FD06408E53C3}" type="slidenum">
              <a:rPr lang="en-US" smtClean="0"/>
              <a:t>‹#›</a:t>
            </a:fld>
            <a:endParaRPr lang="en-US"/>
          </a:p>
        </p:txBody>
      </p:sp>
    </p:spTree>
    <p:extLst>
      <p:ext uri="{BB962C8B-B14F-4D97-AF65-F5344CB8AC3E}">
        <p14:creationId xmlns:p14="http://schemas.microsoft.com/office/powerpoint/2010/main" val="4239305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B188365-5DEA-4FBD-83A8-AE7B723A4493}" type="datetimeFigureOut">
              <a:rPr lang="en-US" smtClean="0"/>
              <a:t>9/2/2025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C3532E-1848-4571-B483-FD06408E53C3}" type="slidenum">
              <a:rPr lang="en-US" smtClean="0"/>
              <a:t>‹#›</a:t>
            </a:fld>
            <a:endParaRPr lang="en-US"/>
          </a:p>
        </p:txBody>
      </p:sp>
    </p:spTree>
    <p:extLst>
      <p:ext uri="{BB962C8B-B14F-4D97-AF65-F5344CB8AC3E}">
        <p14:creationId xmlns:p14="http://schemas.microsoft.com/office/powerpoint/2010/main" val="2982026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B188365-5DEA-4FBD-83A8-AE7B723A4493}" type="datetimeFigureOut">
              <a:rPr lang="en-US" smtClean="0"/>
              <a:t>9/2/2025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C3532E-1848-4571-B483-FD06408E53C3}" type="slidenum">
              <a:rPr lang="en-US" smtClean="0"/>
              <a:t>‹#›</a:t>
            </a:fld>
            <a:endParaRPr lang="en-US"/>
          </a:p>
        </p:txBody>
      </p:sp>
    </p:spTree>
    <p:extLst>
      <p:ext uri="{BB962C8B-B14F-4D97-AF65-F5344CB8AC3E}">
        <p14:creationId xmlns:p14="http://schemas.microsoft.com/office/powerpoint/2010/main" val="1966405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188365-5DEA-4FBD-83A8-AE7B723A4493}" type="datetimeFigureOut">
              <a:rPr lang="en-US" smtClean="0"/>
              <a:t>9/2/2025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C3532E-1848-4571-B483-FD06408E53C3}" type="slidenum">
              <a:rPr lang="en-US" smtClean="0"/>
              <a:t>‹#›</a:t>
            </a:fld>
            <a:endParaRPr lang="en-US"/>
          </a:p>
        </p:txBody>
      </p:sp>
    </p:spTree>
    <p:extLst>
      <p:ext uri="{BB962C8B-B14F-4D97-AF65-F5344CB8AC3E}">
        <p14:creationId xmlns:p14="http://schemas.microsoft.com/office/powerpoint/2010/main" val="40105755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B188365-5DEA-4FBD-83A8-AE7B723A4493}" type="datetimeFigureOut">
              <a:rPr lang="en-US" smtClean="0"/>
              <a:t>9/2/2025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C3532E-1848-4571-B483-FD06408E53C3}" type="slidenum">
              <a:rPr lang="en-US" smtClean="0"/>
              <a:t>‹#›</a:t>
            </a:fld>
            <a:endParaRPr lang="en-US"/>
          </a:p>
        </p:txBody>
      </p:sp>
    </p:spTree>
    <p:extLst>
      <p:ext uri="{BB962C8B-B14F-4D97-AF65-F5344CB8AC3E}">
        <p14:creationId xmlns:p14="http://schemas.microsoft.com/office/powerpoint/2010/main" val="3354123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B188365-5DEA-4FBD-83A8-AE7B723A4493}" type="datetimeFigureOut">
              <a:rPr lang="en-US" smtClean="0"/>
              <a:t>9/2/2025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C3532E-1848-4571-B483-FD06408E53C3}" type="slidenum">
              <a:rPr lang="en-US" smtClean="0"/>
              <a:t>‹#›</a:t>
            </a:fld>
            <a:endParaRPr lang="en-US"/>
          </a:p>
        </p:txBody>
      </p:sp>
    </p:spTree>
    <p:extLst>
      <p:ext uri="{BB962C8B-B14F-4D97-AF65-F5344CB8AC3E}">
        <p14:creationId xmlns:p14="http://schemas.microsoft.com/office/powerpoint/2010/main" val="1791219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188365-5DEA-4FBD-83A8-AE7B723A4493}" type="datetimeFigureOut">
              <a:rPr lang="en-US" smtClean="0"/>
              <a:t>9/2/2025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C3532E-1848-4571-B483-FD06408E53C3}" type="slidenum">
              <a:rPr lang="en-US" smtClean="0"/>
              <a:t>‹#›</a:t>
            </a:fld>
            <a:endParaRPr lang="en-US"/>
          </a:p>
        </p:txBody>
      </p:sp>
    </p:spTree>
    <p:extLst>
      <p:ext uri="{BB962C8B-B14F-4D97-AF65-F5344CB8AC3E}">
        <p14:creationId xmlns:p14="http://schemas.microsoft.com/office/powerpoint/2010/main" val="394716145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5BF4DF2C-F028-4921-9C23-41303F650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ctrTitle"/>
          </p:nvPr>
        </p:nvSpPr>
        <p:spPr>
          <a:xfrm>
            <a:off x="342900" y="1598246"/>
            <a:ext cx="3309314" cy="3626217"/>
          </a:xfrm>
        </p:spPr>
        <p:txBody>
          <a:bodyPr anchor="t">
            <a:normAutofit/>
          </a:bodyPr>
          <a:lstStyle/>
          <a:p>
            <a:pPr algn="r">
              <a:lnSpc>
                <a:spcPct val="90000"/>
              </a:lnSpc>
            </a:pPr>
            <a:r>
              <a:rPr lang="en-US" sz="2300">
                <a:solidFill>
                  <a:srgbClr val="FFFFFF"/>
                </a:solidFill>
              </a:rPr>
              <a:t>SYSTEMIC RACISM: </a:t>
            </a:r>
            <a:br>
              <a:rPr lang="en-US" sz="2300">
                <a:solidFill>
                  <a:srgbClr val="FFFFFF"/>
                </a:solidFill>
              </a:rPr>
            </a:br>
            <a:r>
              <a:rPr lang="en-US" sz="2300">
                <a:solidFill>
                  <a:srgbClr val="FFFFFF"/>
                </a:solidFill>
              </a:rPr>
              <a:t>MYTHS AND REALITIES</a:t>
            </a:r>
            <a:br>
              <a:rPr lang="en-US" sz="2300">
                <a:solidFill>
                  <a:srgbClr val="FFFFFF"/>
                </a:solidFill>
              </a:rPr>
            </a:br>
            <a:r>
              <a:rPr lang="en-US" sz="2300">
                <a:solidFill>
                  <a:srgbClr val="FFFFFF"/>
                </a:solidFill>
              </a:rPr>
              <a:t>SOC 373</a:t>
            </a:r>
            <a:br>
              <a:rPr lang="en-US" sz="2300">
                <a:solidFill>
                  <a:srgbClr val="FFFFFF"/>
                </a:solidFill>
              </a:rPr>
            </a:br>
            <a:br>
              <a:rPr lang="en-US" sz="2300">
                <a:solidFill>
                  <a:srgbClr val="FFFFFF"/>
                </a:solidFill>
              </a:rPr>
            </a:br>
            <a:r>
              <a:rPr lang="en-US" sz="2300">
                <a:solidFill>
                  <a:srgbClr val="FFFFFF"/>
                </a:solidFill>
              </a:rPr>
              <a:t>Patricia Fernández-Kelly</a:t>
            </a:r>
            <a:br>
              <a:rPr lang="en-US" sz="2300">
                <a:solidFill>
                  <a:srgbClr val="FFFFFF"/>
                </a:solidFill>
              </a:rPr>
            </a:br>
            <a:r>
              <a:rPr lang="en-US" sz="2300">
                <a:solidFill>
                  <a:srgbClr val="FFFFFF"/>
                </a:solidFill>
              </a:rPr>
              <a:t>Princeton University</a:t>
            </a:r>
            <a:br>
              <a:rPr lang="en-US" sz="2300">
                <a:solidFill>
                  <a:srgbClr val="FFFFFF"/>
                </a:solidFill>
              </a:rPr>
            </a:br>
            <a:r>
              <a:rPr lang="en-US" sz="2300">
                <a:solidFill>
                  <a:srgbClr val="FFFFFF"/>
                </a:solidFill>
              </a:rPr>
              <a:t>Department of Sociology</a:t>
            </a:r>
          </a:p>
        </p:txBody>
      </p:sp>
      <p:sp>
        <p:nvSpPr>
          <p:cNvPr id="3" name="Subtitle 2"/>
          <p:cNvSpPr>
            <a:spLocks noGrp="1"/>
          </p:cNvSpPr>
          <p:nvPr>
            <p:ph type="subTitle" idx="1"/>
          </p:nvPr>
        </p:nvSpPr>
        <p:spPr>
          <a:xfrm>
            <a:off x="342900" y="5350213"/>
            <a:ext cx="3309312" cy="1031537"/>
          </a:xfrm>
        </p:spPr>
        <p:txBody>
          <a:bodyPr>
            <a:normAutofit/>
          </a:bodyPr>
          <a:lstStyle/>
          <a:p>
            <a:pPr algn="r"/>
            <a:r>
              <a:rPr lang="en-US" sz="2800">
                <a:solidFill>
                  <a:srgbClr val="FFFFFF"/>
                </a:solidFill>
              </a:rPr>
              <a:t>September 2, 2025</a:t>
            </a:r>
          </a:p>
        </p:txBody>
      </p:sp>
      <p:cxnSp>
        <p:nvCxnSpPr>
          <p:cNvPr id="38" name="Straight Connector 37">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85491" y="1589368"/>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47FC9C9F-3C44-5C6B-1F46-9ABEB8BED993}"/>
              </a:ext>
            </a:extLst>
          </p:cNvPr>
          <p:cNvPicPr>
            <a:picLocks noChangeAspect="1"/>
          </p:cNvPicPr>
          <p:nvPr/>
        </p:nvPicPr>
        <p:blipFill rotWithShape="1">
          <a:blip r:embed="rId2"/>
          <a:srcRect l="20730" r="23962" b="-1"/>
          <a:stretch/>
        </p:blipFill>
        <p:spPr>
          <a:xfrm>
            <a:off x="4658906" y="0"/>
            <a:ext cx="3910673" cy="6849122"/>
          </a:xfrm>
          <a:prstGeom prst="rect">
            <a:avLst/>
          </a:prstGeom>
        </p:spPr>
      </p:pic>
      <p:grpSp>
        <p:nvGrpSpPr>
          <p:cNvPr id="40" name="Group 39">
            <a:extLst>
              <a:ext uri="{FF2B5EF4-FFF2-40B4-BE49-F238E27FC236}">
                <a16:creationId xmlns:a16="http://schemas.microsoft.com/office/drawing/2014/main" id="{892B7B61-D701-474B-AE8F-EA238B550A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34057" y="1267063"/>
            <a:ext cx="276361" cy="519967"/>
            <a:chOff x="11512034" y="1267063"/>
            <a:chExt cx="368480" cy="519967"/>
          </a:xfrm>
          <a:solidFill>
            <a:srgbClr val="FFFFFF"/>
          </a:solidFill>
        </p:grpSpPr>
        <p:sp>
          <p:nvSpPr>
            <p:cNvPr id="41"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12034" y="1267063"/>
              <a:ext cx="139037" cy="139039"/>
            </a:xfrm>
            <a:custGeom>
              <a:avLst/>
              <a:gdLst>
                <a:gd name="connsiteX0" fmla="*/ 129600 w 139037"/>
                <a:gd name="connsiteY0" fmla="*/ 60082 h 139039"/>
                <a:gd name="connsiteX1" fmla="*/ 78955 w 139037"/>
                <a:gd name="connsiteY1" fmla="*/ 60082 h 139039"/>
                <a:gd name="connsiteX2" fmla="*/ 78955 w 139037"/>
                <a:gd name="connsiteY2" fmla="*/ 9437 h 139039"/>
                <a:gd name="connsiteX3" fmla="*/ 69519 w 139037"/>
                <a:gd name="connsiteY3" fmla="*/ 0 h 139039"/>
                <a:gd name="connsiteX4" fmla="*/ 60082 w 139037"/>
                <a:gd name="connsiteY4" fmla="*/ 9437 h 139039"/>
                <a:gd name="connsiteX5" fmla="*/ 60082 w 139037"/>
                <a:gd name="connsiteY5" fmla="*/ 60082 h 139039"/>
                <a:gd name="connsiteX6" fmla="*/ 9437 w 139037"/>
                <a:gd name="connsiteY6" fmla="*/ 60082 h 139039"/>
                <a:gd name="connsiteX7" fmla="*/ 0 w 139037"/>
                <a:gd name="connsiteY7" fmla="*/ 69520 h 139039"/>
                <a:gd name="connsiteX8" fmla="*/ 9437 w 139037"/>
                <a:gd name="connsiteY8" fmla="*/ 78957 h 139039"/>
                <a:gd name="connsiteX9" fmla="*/ 60082 w 139037"/>
                <a:gd name="connsiteY9" fmla="*/ 78957 h 139039"/>
                <a:gd name="connsiteX10" fmla="*/ 60082 w 139037"/>
                <a:gd name="connsiteY10" fmla="*/ 129602 h 139039"/>
                <a:gd name="connsiteX11" fmla="*/ 69519 w 139037"/>
                <a:gd name="connsiteY11" fmla="*/ 139039 h 139039"/>
                <a:gd name="connsiteX12" fmla="*/ 78955 w 139037"/>
                <a:gd name="connsiteY12" fmla="*/ 129602 h 139039"/>
                <a:gd name="connsiteX13" fmla="*/ 78955 w 139037"/>
                <a:gd name="connsiteY13" fmla="*/ 78957 h 139039"/>
                <a:gd name="connsiteX14" fmla="*/ 129600 w 139037"/>
                <a:gd name="connsiteY14" fmla="*/ 78957 h 139039"/>
                <a:gd name="connsiteX15" fmla="*/ 139037 w 139037"/>
                <a:gd name="connsiteY15" fmla="*/ 69520 h 139039"/>
                <a:gd name="connsiteX16" fmla="*/ 129600 w 139037"/>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7" h="139039">
                  <a:moveTo>
                    <a:pt x="129600" y="60082"/>
                  </a:moveTo>
                  <a:lnTo>
                    <a:pt x="78955" y="60082"/>
                  </a:lnTo>
                  <a:lnTo>
                    <a:pt x="78955" y="9437"/>
                  </a:lnTo>
                  <a:cubicBezTo>
                    <a:pt x="78955" y="4225"/>
                    <a:pt x="74730" y="0"/>
                    <a:pt x="69519" y="0"/>
                  </a:cubicBezTo>
                  <a:cubicBezTo>
                    <a:pt x="64307"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7" y="139039"/>
                    <a:pt x="69519" y="139039"/>
                  </a:cubicBezTo>
                  <a:cubicBezTo>
                    <a:pt x="74730" y="139039"/>
                    <a:pt x="78955" y="134814"/>
                    <a:pt x="78955" y="129602"/>
                  </a:cubicBezTo>
                  <a:lnTo>
                    <a:pt x="78955" y="78957"/>
                  </a:lnTo>
                  <a:lnTo>
                    <a:pt x="129600" y="78957"/>
                  </a:lnTo>
                  <a:cubicBezTo>
                    <a:pt x="134812" y="78957"/>
                    <a:pt x="139037" y="74731"/>
                    <a:pt x="139037" y="69520"/>
                  </a:cubicBezTo>
                  <a:cubicBezTo>
                    <a:pt x="139037" y="64308"/>
                    <a:pt x="134812" y="60082"/>
                    <a:pt x="129600" y="60082"/>
                  </a:cubicBezTo>
                  <a:close/>
                </a:path>
              </a:pathLst>
            </a:custGeom>
            <a:grpFill/>
            <a:ln w="603" cap="flat">
              <a:noFill/>
              <a:prstDash val="solid"/>
              <a:miter/>
            </a:ln>
          </p:spPr>
          <p:txBody>
            <a:bodyPr rtlCol="0" anchor="ctr"/>
            <a:lstStyle/>
            <a:p>
              <a:endParaRPr lang="en-US">
                <a:solidFill>
                  <a:srgbClr val="FFFFFF"/>
                </a:solidFill>
              </a:endParaRPr>
            </a:p>
          </p:txBody>
        </p:sp>
        <p:sp>
          <p:nvSpPr>
            <p:cNvPr id="42"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2801" y="1659316"/>
              <a:ext cx="127713" cy="127714"/>
            </a:xfrm>
            <a:custGeom>
              <a:avLst/>
              <a:gdLst>
                <a:gd name="connsiteX0" fmla="*/ 63857 w 127713"/>
                <a:gd name="connsiteY0" fmla="*/ 18874 h 127714"/>
                <a:gd name="connsiteX1" fmla="*/ 108839 w 127713"/>
                <a:gd name="connsiteY1" fmla="*/ 63857 h 127714"/>
                <a:gd name="connsiteX2" fmla="*/ 63857 w 127713"/>
                <a:gd name="connsiteY2" fmla="*/ 108840 h 127714"/>
                <a:gd name="connsiteX3" fmla="*/ 18874 w 127713"/>
                <a:gd name="connsiteY3" fmla="*/ 63857 h 127714"/>
                <a:gd name="connsiteX4" fmla="*/ 63857 w 127713"/>
                <a:gd name="connsiteY4" fmla="*/ 18874 h 127714"/>
                <a:gd name="connsiteX5" fmla="*/ 63857 w 127713"/>
                <a:gd name="connsiteY5" fmla="*/ 0 h 127714"/>
                <a:gd name="connsiteX6" fmla="*/ 0 w 127713"/>
                <a:gd name="connsiteY6" fmla="*/ 63857 h 127714"/>
                <a:gd name="connsiteX7" fmla="*/ 63857 w 127713"/>
                <a:gd name="connsiteY7" fmla="*/ 127714 h 127714"/>
                <a:gd name="connsiteX8" fmla="*/ 127713 w 127713"/>
                <a:gd name="connsiteY8" fmla="*/ 63857 h 127714"/>
                <a:gd name="connsiteX9" fmla="*/ 63857 w 127713"/>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4">
                  <a:moveTo>
                    <a:pt x="63857" y="18874"/>
                  </a:moveTo>
                  <a:cubicBezTo>
                    <a:pt x="88700" y="18874"/>
                    <a:pt x="108839" y="39014"/>
                    <a:pt x="108839" y="63857"/>
                  </a:cubicBezTo>
                  <a:cubicBezTo>
                    <a:pt x="108839" y="88700"/>
                    <a:pt x="88700" y="108840"/>
                    <a:pt x="63857" y="108840"/>
                  </a:cubicBezTo>
                  <a:cubicBezTo>
                    <a:pt x="39013" y="108840"/>
                    <a:pt x="18874" y="88700"/>
                    <a:pt x="18874" y="63857"/>
                  </a:cubicBezTo>
                  <a:cubicBezTo>
                    <a:pt x="18898" y="39024"/>
                    <a:pt x="39023" y="18898"/>
                    <a:pt x="63857" y="18874"/>
                  </a:cubicBezTo>
                  <a:moveTo>
                    <a:pt x="63857" y="0"/>
                  </a:moveTo>
                  <a:cubicBezTo>
                    <a:pt x="28590" y="0"/>
                    <a:pt x="0" y="28590"/>
                    <a:pt x="0" y="63857"/>
                  </a:cubicBezTo>
                  <a:cubicBezTo>
                    <a:pt x="0" y="99124"/>
                    <a:pt x="28590" y="127714"/>
                    <a:pt x="63857" y="127714"/>
                  </a:cubicBezTo>
                  <a:cubicBezTo>
                    <a:pt x="99124" y="127714"/>
                    <a:pt x="127713" y="99124"/>
                    <a:pt x="127713" y="63857"/>
                  </a:cubicBezTo>
                  <a:cubicBezTo>
                    <a:pt x="127713" y="28590"/>
                    <a:pt x="99124" y="0"/>
                    <a:pt x="63857" y="0"/>
                  </a:cubicBezTo>
                  <a:close/>
                </a:path>
              </a:pathLst>
            </a:custGeom>
            <a:grpFill/>
            <a:ln w="610" cap="flat">
              <a:noFill/>
              <a:prstDash val="solid"/>
              <a:miter/>
            </a:ln>
          </p:spPr>
          <p:txBody>
            <a:bodyPr rtlCol="0" anchor="ctr"/>
            <a:lstStyle/>
            <a:p>
              <a:endParaRPr lang="en-US">
                <a:solidFill>
                  <a:srgbClr val="FFFFFF"/>
                </a:solidFill>
              </a:endParaRPr>
            </a:p>
          </p:txBody>
        </p:sp>
      </p:grpSp>
    </p:spTree>
    <p:extLst>
      <p:ext uri="{BB962C8B-B14F-4D97-AF65-F5344CB8AC3E}">
        <p14:creationId xmlns:p14="http://schemas.microsoft.com/office/powerpoint/2010/main" val="3018246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6ED6F738-39D1-3D44-25A2-B630BE9E6B76}"/>
              </a:ext>
            </a:extLst>
          </p:cNvPr>
          <p:cNvSpPr>
            <a:spLocks noGrp="1"/>
          </p:cNvSpPr>
          <p:nvPr>
            <p:ph type="title"/>
          </p:nvPr>
        </p:nvSpPr>
        <p:spPr>
          <a:xfrm>
            <a:off x="2910322" y="583345"/>
            <a:ext cx="5370268" cy="4164820"/>
          </a:xfrm>
        </p:spPr>
        <p:txBody>
          <a:bodyPr vert="horz" lIns="91440" tIns="45720" rIns="91440" bIns="45720" rtlCol="0" anchor="t">
            <a:normAutofit/>
          </a:bodyPr>
          <a:lstStyle/>
          <a:p>
            <a:pPr algn="r">
              <a:lnSpc>
                <a:spcPct val="90000"/>
              </a:lnSpc>
            </a:pPr>
            <a:endParaRPr lang="en-US" sz="7000" kern="1200">
              <a:solidFill>
                <a:srgbClr val="FFFFFF"/>
              </a:solidFill>
              <a:latin typeface="+mj-lt"/>
              <a:ea typeface="+mj-ea"/>
              <a:cs typeface="+mj-cs"/>
            </a:endParaRPr>
          </a:p>
        </p:txBody>
      </p:sp>
      <p:sp>
        <p:nvSpPr>
          <p:cNvPr id="9"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5769" y="583345"/>
            <a:ext cx="10427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1"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74854" y="812640"/>
            <a:ext cx="68353"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4114" y="1037066"/>
            <a:ext cx="95785"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085"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7"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7318" y="5636680"/>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3881" y="6096759"/>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5716" y="6238029"/>
            <a:ext cx="7181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pic>
        <p:nvPicPr>
          <p:cNvPr id="4" name="Picture 3" descr="A poster with cartoon characters&#10;&#10;AI-generated content may be incorrect.">
            <a:extLst>
              <a:ext uri="{FF2B5EF4-FFF2-40B4-BE49-F238E27FC236}">
                <a16:creationId xmlns:a16="http://schemas.microsoft.com/office/drawing/2014/main" id="{15B1EF5C-0C9B-0401-3CE4-B7705C0D6B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7454" y="365704"/>
            <a:ext cx="4570214" cy="6274655"/>
          </a:xfrm>
          <a:prstGeom prst="rect">
            <a:avLst/>
          </a:prstGeom>
        </p:spPr>
      </p:pic>
    </p:spTree>
    <p:extLst>
      <p:ext uri="{BB962C8B-B14F-4D97-AF65-F5344CB8AC3E}">
        <p14:creationId xmlns:p14="http://schemas.microsoft.com/office/powerpoint/2010/main" val="10313075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5A8AFA4-5C32-4100-9C6D-839A47E15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6B5F253-7949-47C2-9DBD-1570ECDA2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4349" y="685800"/>
            <a:ext cx="4066277"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51319" y="1254763"/>
            <a:ext cx="2583711" cy="3850637"/>
          </a:xfrm>
        </p:spPr>
        <p:txBody>
          <a:bodyPr vert="horz" lIns="91440" tIns="45720" rIns="91440" bIns="45720" rtlCol="0" anchor="b">
            <a:normAutofit fontScale="90000"/>
          </a:bodyPr>
          <a:lstStyle/>
          <a:p>
            <a:pPr>
              <a:lnSpc>
                <a:spcPct val="90000"/>
              </a:lnSpc>
            </a:pPr>
            <a:br>
              <a:rPr lang="en-US" sz="1100" dirty="0">
                <a:solidFill>
                  <a:srgbClr val="595959"/>
                </a:solidFill>
              </a:rPr>
            </a:br>
            <a:br>
              <a:rPr lang="en-US" sz="1100" dirty="0">
                <a:solidFill>
                  <a:srgbClr val="595959"/>
                </a:solidFill>
              </a:rPr>
            </a:br>
            <a:br>
              <a:rPr lang="en-US" sz="1100" dirty="0">
                <a:solidFill>
                  <a:srgbClr val="595959"/>
                </a:solidFill>
              </a:rPr>
            </a:br>
            <a:br>
              <a:rPr lang="en-US" sz="1100" dirty="0">
                <a:solidFill>
                  <a:srgbClr val="595959"/>
                </a:solidFill>
              </a:rPr>
            </a:br>
            <a:br>
              <a:rPr lang="en-US" sz="1100" dirty="0">
                <a:solidFill>
                  <a:srgbClr val="595959"/>
                </a:solidFill>
              </a:rPr>
            </a:br>
            <a:br>
              <a:rPr lang="en-US" sz="1100" dirty="0">
                <a:solidFill>
                  <a:srgbClr val="595959"/>
                </a:solidFill>
              </a:rPr>
            </a:br>
            <a:br>
              <a:rPr lang="en-US" sz="1100" dirty="0">
                <a:solidFill>
                  <a:srgbClr val="595959"/>
                </a:solidFill>
              </a:rPr>
            </a:br>
            <a:r>
              <a:rPr lang="en-US" sz="2400" dirty="0">
                <a:solidFill>
                  <a:srgbClr val="595959"/>
                </a:solidFill>
              </a:rPr>
              <a:t>COURSE REQUIREMENTS</a:t>
            </a:r>
            <a:br>
              <a:rPr lang="en-US" sz="2400" dirty="0">
                <a:solidFill>
                  <a:srgbClr val="595959"/>
                </a:solidFill>
              </a:rPr>
            </a:br>
            <a:br>
              <a:rPr lang="en-US" sz="2400" dirty="0">
                <a:solidFill>
                  <a:srgbClr val="595959"/>
                </a:solidFill>
              </a:rPr>
            </a:br>
            <a:r>
              <a:rPr lang="en-US" sz="2400" dirty="0">
                <a:solidFill>
                  <a:srgbClr val="595959"/>
                </a:solidFill>
              </a:rPr>
              <a:t>Showing up (attendance)</a:t>
            </a:r>
            <a:br>
              <a:rPr lang="en-US" sz="2400" dirty="0">
                <a:solidFill>
                  <a:srgbClr val="595959"/>
                </a:solidFill>
              </a:rPr>
            </a:br>
            <a:r>
              <a:rPr lang="en-US" sz="2400" dirty="0">
                <a:solidFill>
                  <a:srgbClr val="595959"/>
                </a:solidFill>
              </a:rPr>
              <a:t>Reading as a necessity</a:t>
            </a:r>
            <a:br>
              <a:rPr lang="en-US" sz="2400" dirty="0">
                <a:solidFill>
                  <a:srgbClr val="595959"/>
                </a:solidFill>
              </a:rPr>
            </a:br>
            <a:r>
              <a:rPr lang="en-US" sz="2400" dirty="0">
                <a:solidFill>
                  <a:srgbClr val="595959"/>
                </a:solidFill>
              </a:rPr>
              <a:t>Improving writing skills</a:t>
            </a:r>
            <a:br>
              <a:rPr lang="en-US" sz="2400" dirty="0">
                <a:solidFill>
                  <a:srgbClr val="595959"/>
                </a:solidFill>
              </a:rPr>
            </a:br>
            <a:r>
              <a:rPr lang="en-US" sz="2400" dirty="0">
                <a:solidFill>
                  <a:srgbClr val="595959"/>
                </a:solidFill>
              </a:rPr>
              <a:t>Punctuality</a:t>
            </a:r>
            <a:br>
              <a:rPr lang="en-US" sz="2400" dirty="0">
                <a:solidFill>
                  <a:srgbClr val="595959"/>
                </a:solidFill>
              </a:rPr>
            </a:br>
            <a:r>
              <a:rPr lang="en-US" sz="2400" dirty="0">
                <a:solidFill>
                  <a:srgbClr val="595959"/>
                </a:solidFill>
              </a:rPr>
              <a:t> </a:t>
            </a:r>
          </a:p>
        </p:txBody>
      </p:sp>
      <p:pic>
        <p:nvPicPr>
          <p:cNvPr id="4" name="Picture 3">
            <a:extLst>
              <a:ext uri="{FF2B5EF4-FFF2-40B4-BE49-F238E27FC236}">
                <a16:creationId xmlns:a16="http://schemas.microsoft.com/office/drawing/2014/main" id="{681BB812-76C3-671C-FC46-79F928556AF9}"/>
              </a:ext>
            </a:extLst>
          </p:cNvPr>
          <p:cNvPicPr>
            <a:picLocks noChangeAspect="1"/>
          </p:cNvPicPr>
          <p:nvPr/>
        </p:nvPicPr>
        <p:blipFill rotWithShape="1">
          <a:blip r:embed="rId2"/>
          <a:srcRect l="10607" r="15434"/>
          <a:stretch>
            <a:fillRect/>
          </a:stretch>
        </p:blipFill>
        <p:spPr>
          <a:xfrm>
            <a:off x="4580627" y="685799"/>
            <a:ext cx="4057650" cy="5486400"/>
          </a:xfrm>
          <a:prstGeom prst="rect">
            <a:avLst/>
          </a:prstGeom>
        </p:spPr>
      </p:pic>
    </p:spTree>
    <p:extLst>
      <p:ext uri="{BB962C8B-B14F-4D97-AF65-F5344CB8AC3E}">
        <p14:creationId xmlns:p14="http://schemas.microsoft.com/office/powerpoint/2010/main" val="1610768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BF4DF2C-F028-4921-9C23-41303F650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564E1F25-124A-0E86-7FC5-BBD0C4A48560}"/>
              </a:ext>
            </a:extLst>
          </p:cNvPr>
          <p:cNvSpPr>
            <a:spLocks noGrp="1"/>
          </p:cNvSpPr>
          <p:nvPr>
            <p:ph type="title"/>
          </p:nvPr>
        </p:nvSpPr>
        <p:spPr>
          <a:xfrm>
            <a:off x="342900" y="1598246"/>
            <a:ext cx="3309314" cy="3626217"/>
          </a:xfrm>
        </p:spPr>
        <p:txBody>
          <a:bodyPr vert="horz" lIns="91440" tIns="45720" rIns="91440" bIns="45720" rtlCol="0" anchor="t">
            <a:normAutofit/>
          </a:bodyPr>
          <a:lstStyle/>
          <a:p>
            <a:pPr algn="r">
              <a:lnSpc>
                <a:spcPct val="90000"/>
              </a:lnSpc>
            </a:pPr>
            <a:br>
              <a:rPr lang="en-US" sz="3900" kern="1200">
                <a:solidFill>
                  <a:srgbClr val="FFFFFF"/>
                </a:solidFill>
                <a:latin typeface="+mj-lt"/>
                <a:ea typeface="+mj-ea"/>
                <a:cs typeface="+mj-cs"/>
              </a:rPr>
            </a:br>
            <a:br>
              <a:rPr lang="en-US" sz="3900" kern="1200">
                <a:solidFill>
                  <a:srgbClr val="FFFFFF"/>
                </a:solidFill>
                <a:latin typeface="+mj-lt"/>
                <a:ea typeface="+mj-ea"/>
                <a:cs typeface="+mj-cs"/>
              </a:rPr>
            </a:br>
            <a:br>
              <a:rPr lang="en-US" sz="3900" kern="1200">
                <a:solidFill>
                  <a:srgbClr val="FFFFFF"/>
                </a:solidFill>
                <a:latin typeface="+mj-lt"/>
                <a:ea typeface="+mj-ea"/>
                <a:cs typeface="+mj-cs"/>
              </a:rPr>
            </a:br>
            <a:br>
              <a:rPr lang="en-US" sz="3900" kern="1200">
                <a:solidFill>
                  <a:srgbClr val="FFFFFF"/>
                </a:solidFill>
                <a:latin typeface="+mj-lt"/>
                <a:ea typeface="+mj-ea"/>
                <a:cs typeface="+mj-cs"/>
              </a:rPr>
            </a:br>
            <a:r>
              <a:rPr lang="en-US" sz="3900" kern="1200">
                <a:solidFill>
                  <a:srgbClr val="FFFFFF"/>
                </a:solidFill>
                <a:latin typeface="+mj-lt"/>
                <a:ea typeface="+mj-ea"/>
                <a:cs typeface="+mj-cs"/>
              </a:rPr>
              <a:t>TWO TAKE HOME EXAMS</a:t>
            </a:r>
          </a:p>
        </p:txBody>
      </p:sp>
      <p:cxnSp>
        <p:nvCxnSpPr>
          <p:cNvPr id="33" name="Straight Connector 32">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85491" y="1589368"/>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pic>
        <p:nvPicPr>
          <p:cNvPr id="4" name="Video 3" descr="Floating Numbers And Letters On Top Of A Book">
            <a:extLst>
              <a:ext uri="{FF2B5EF4-FFF2-40B4-BE49-F238E27FC236}">
                <a16:creationId xmlns:a16="http://schemas.microsoft.com/office/drawing/2014/main" id="{4C4AD5E7-CC89-9266-A3B7-109191379D1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7270" r="17516" b="-1"/>
          <a:stretch/>
        </p:blipFill>
        <p:spPr>
          <a:xfrm>
            <a:off x="4490193" y="2369603"/>
            <a:ext cx="4248100" cy="3177040"/>
          </a:xfrm>
          <a:prstGeom prst="rect">
            <a:avLst/>
          </a:prstGeom>
        </p:spPr>
      </p:pic>
      <p:grpSp>
        <p:nvGrpSpPr>
          <p:cNvPr id="35" name="Group 34">
            <a:extLst>
              <a:ext uri="{FF2B5EF4-FFF2-40B4-BE49-F238E27FC236}">
                <a16:creationId xmlns:a16="http://schemas.microsoft.com/office/drawing/2014/main" id="{892B7B61-D701-474B-AE8F-EA238B550A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34057" y="1267063"/>
            <a:ext cx="276361" cy="519967"/>
            <a:chOff x="11512034" y="1267063"/>
            <a:chExt cx="368480" cy="519967"/>
          </a:xfrm>
          <a:solidFill>
            <a:srgbClr val="FFFFFF"/>
          </a:solidFill>
        </p:grpSpPr>
        <p:sp>
          <p:nvSpPr>
            <p:cNvPr id="36"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12034" y="1267063"/>
              <a:ext cx="139037" cy="139039"/>
            </a:xfrm>
            <a:custGeom>
              <a:avLst/>
              <a:gdLst>
                <a:gd name="connsiteX0" fmla="*/ 129600 w 139037"/>
                <a:gd name="connsiteY0" fmla="*/ 60082 h 139039"/>
                <a:gd name="connsiteX1" fmla="*/ 78955 w 139037"/>
                <a:gd name="connsiteY1" fmla="*/ 60082 h 139039"/>
                <a:gd name="connsiteX2" fmla="*/ 78955 w 139037"/>
                <a:gd name="connsiteY2" fmla="*/ 9437 h 139039"/>
                <a:gd name="connsiteX3" fmla="*/ 69519 w 139037"/>
                <a:gd name="connsiteY3" fmla="*/ 0 h 139039"/>
                <a:gd name="connsiteX4" fmla="*/ 60082 w 139037"/>
                <a:gd name="connsiteY4" fmla="*/ 9437 h 139039"/>
                <a:gd name="connsiteX5" fmla="*/ 60082 w 139037"/>
                <a:gd name="connsiteY5" fmla="*/ 60082 h 139039"/>
                <a:gd name="connsiteX6" fmla="*/ 9437 w 139037"/>
                <a:gd name="connsiteY6" fmla="*/ 60082 h 139039"/>
                <a:gd name="connsiteX7" fmla="*/ 0 w 139037"/>
                <a:gd name="connsiteY7" fmla="*/ 69520 h 139039"/>
                <a:gd name="connsiteX8" fmla="*/ 9437 w 139037"/>
                <a:gd name="connsiteY8" fmla="*/ 78957 h 139039"/>
                <a:gd name="connsiteX9" fmla="*/ 60082 w 139037"/>
                <a:gd name="connsiteY9" fmla="*/ 78957 h 139039"/>
                <a:gd name="connsiteX10" fmla="*/ 60082 w 139037"/>
                <a:gd name="connsiteY10" fmla="*/ 129602 h 139039"/>
                <a:gd name="connsiteX11" fmla="*/ 69519 w 139037"/>
                <a:gd name="connsiteY11" fmla="*/ 139039 h 139039"/>
                <a:gd name="connsiteX12" fmla="*/ 78955 w 139037"/>
                <a:gd name="connsiteY12" fmla="*/ 129602 h 139039"/>
                <a:gd name="connsiteX13" fmla="*/ 78955 w 139037"/>
                <a:gd name="connsiteY13" fmla="*/ 78957 h 139039"/>
                <a:gd name="connsiteX14" fmla="*/ 129600 w 139037"/>
                <a:gd name="connsiteY14" fmla="*/ 78957 h 139039"/>
                <a:gd name="connsiteX15" fmla="*/ 139037 w 139037"/>
                <a:gd name="connsiteY15" fmla="*/ 69520 h 139039"/>
                <a:gd name="connsiteX16" fmla="*/ 129600 w 139037"/>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7" h="139039">
                  <a:moveTo>
                    <a:pt x="129600" y="60082"/>
                  </a:moveTo>
                  <a:lnTo>
                    <a:pt x="78955" y="60082"/>
                  </a:lnTo>
                  <a:lnTo>
                    <a:pt x="78955" y="9437"/>
                  </a:lnTo>
                  <a:cubicBezTo>
                    <a:pt x="78955" y="4225"/>
                    <a:pt x="74730" y="0"/>
                    <a:pt x="69519" y="0"/>
                  </a:cubicBezTo>
                  <a:cubicBezTo>
                    <a:pt x="64307"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7" y="139039"/>
                    <a:pt x="69519" y="139039"/>
                  </a:cubicBezTo>
                  <a:cubicBezTo>
                    <a:pt x="74730" y="139039"/>
                    <a:pt x="78955" y="134814"/>
                    <a:pt x="78955" y="129602"/>
                  </a:cubicBezTo>
                  <a:lnTo>
                    <a:pt x="78955" y="78957"/>
                  </a:lnTo>
                  <a:lnTo>
                    <a:pt x="129600" y="78957"/>
                  </a:lnTo>
                  <a:cubicBezTo>
                    <a:pt x="134812" y="78957"/>
                    <a:pt x="139037" y="74731"/>
                    <a:pt x="139037" y="69520"/>
                  </a:cubicBezTo>
                  <a:cubicBezTo>
                    <a:pt x="139037" y="64308"/>
                    <a:pt x="134812" y="60082"/>
                    <a:pt x="129600" y="60082"/>
                  </a:cubicBezTo>
                  <a:close/>
                </a:path>
              </a:pathLst>
            </a:custGeom>
            <a:grpFill/>
            <a:ln w="603" cap="flat">
              <a:noFill/>
              <a:prstDash val="solid"/>
              <a:miter/>
            </a:ln>
          </p:spPr>
          <p:txBody>
            <a:bodyPr rtlCol="0" anchor="ctr"/>
            <a:lstStyle/>
            <a:p>
              <a:endParaRPr lang="en-US">
                <a:solidFill>
                  <a:srgbClr val="FFFFFF"/>
                </a:solidFill>
              </a:endParaRPr>
            </a:p>
          </p:txBody>
        </p:sp>
        <p:sp>
          <p:nvSpPr>
            <p:cNvPr id="37"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2801" y="1659316"/>
              <a:ext cx="127713" cy="127714"/>
            </a:xfrm>
            <a:custGeom>
              <a:avLst/>
              <a:gdLst>
                <a:gd name="connsiteX0" fmla="*/ 63857 w 127713"/>
                <a:gd name="connsiteY0" fmla="*/ 18874 h 127714"/>
                <a:gd name="connsiteX1" fmla="*/ 108839 w 127713"/>
                <a:gd name="connsiteY1" fmla="*/ 63857 h 127714"/>
                <a:gd name="connsiteX2" fmla="*/ 63857 w 127713"/>
                <a:gd name="connsiteY2" fmla="*/ 108840 h 127714"/>
                <a:gd name="connsiteX3" fmla="*/ 18874 w 127713"/>
                <a:gd name="connsiteY3" fmla="*/ 63857 h 127714"/>
                <a:gd name="connsiteX4" fmla="*/ 63857 w 127713"/>
                <a:gd name="connsiteY4" fmla="*/ 18874 h 127714"/>
                <a:gd name="connsiteX5" fmla="*/ 63857 w 127713"/>
                <a:gd name="connsiteY5" fmla="*/ 0 h 127714"/>
                <a:gd name="connsiteX6" fmla="*/ 0 w 127713"/>
                <a:gd name="connsiteY6" fmla="*/ 63857 h 127714"/>
                <a:gd name="connsiteX7" fmla="*/ 63857 w 127713"/>
                <a:gd name="connsiteY7" fmla="*/ 127714 h 127714"/>
                <a:gd name="connsiteX8" fmla="*/ 127713 w 127713"/>
                <a:gd name="connsiteY8" fmla="*/ 63857 h 127714"/>
                <a:gd name="connsiteX9" fmla="*/ 63857 w 127713"/>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4">
                  <a:moveTo>
                    <a:pt x="63857" y="18874"/>
                  </a:moveTo>
                  <a:cubicBezTo>
                    <a:pt x="88700" y="18874"/>
                    <a:pt x="108839" y="39014"/>
                    <a:pt x="108839" y="63857"/>
                  </a:cubicBezTo>
                  <a:cubicBezTo>
                    <a:pt x="108839" y="88700"/>
                    <a:pt x="88700" y="108840"/>
                    <a:pt x="63857" y="108840"/>
                  </a:cubicBezTo>
                  <a:cubicBezTo>
                    <a:pt x="39013" y="108840"/>
                    <a:pt x="18874" y="88700"/>
                    <a:pt x="18874" y="63857"/>
                  </a:cubicBezTo>
                  <a:cubicBezTo>
                    <a:pt x="18898" y="39024"/>
                    <a:pt x="39023" y="18898"/>
                    <a:pt x="63857" y="18874"/>
                  </a:cubicBezTo>
                  <a:moveTo>
                    <a:pt x="63857" y="0"/>
                  </a:moveTo>
                  <a:cubicBezTo>
                    <a:pt x="28590" y="0"/>
                    <a:pt x="0" y="28590"/>
                    <a:pt x="0" y="63857"/>
                  </a:cubicBezTo>
                  <a:cubicBezTo>
                    <a:pt x="0" y="99124"/>
                    <a:pt x="28590" y="127714"/>
                    <a:pt x="63857" y="127714"/>
                  </a:cubicBezTo>
                  <a:cubicBezTo>
                    <a:pt x="99124" y="127714"/>
                    <a:pt x="127713" y="99124"/>
                    <a:pt x="127713" y="63857"/>
                  </a:cubicBezTo>
                  <a:cubicBezTo>
                    <a:pt x="127713" y="28590"/>
                    <a:pt x="99124" y="0"/>
                    <a:pt x="63857" y="0"/>
                  </a:cubicBezTo>
                  <a:close/>
                </a:path>
              </a:pathLst>
            </a:custGeom>
            <a:grpFill/>
            <a:ln w="610" cap="flat">
              <a:noFill/>
              <a:prstDash val="solid"/>
              <a:miter/>
            </a:ln>
          </p:spPr>
          <p:txBody>
            <a:bodyPr rtlCol="0" anchor="ctr"/>
            <a:lstStyle/>
            <a:p>
              <a:endParaRPr lang="en-US">
                <a:solidFill>
                  <a:srgbClr val="FFFFFF"/>
                </a:solidFill>
              </a:endParaRPr>
            </a:p>
          </p:txBody>
        </p:sp>
      </p:grpSp>
    </p:spTree>
    <p:extLst>
      <p:ext uri="{BB962C8B-B14F-4D97-AF65-F5344CB8AC3E}">
        <p14:creationId xmlns:p14="http://schemas.microsoft.com/office/powerpoint/2010/main" val="1176604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B5A8AFA4-5C32-4100-9C6D-839A47E15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96B5F253-7949-47C2-9DBD-1570ECDA2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4349" y="685800"/>
            <a:ext cx="4066277"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55FEED-3425-8A6F-1C87-385E52C76A14}"/>
              </a:ext>
            </a:extLst>
          </p:cNvPr>
          <p:cNvSpPr>
            <a:spLocks noGrp="1"/>
          </p:cNvSpPr>
          <p:nvPr>
            <p:ph type="title"/>
          </p:nvPr>
        </p:nvSpPr>
        <p:spPr>
          <a:xfrm>
            <a:off x="1251319" y="1254763"/>
            <a:ext cx="2583711" cy="2481729"/>
          </a:xfrm>
        </p:spPr>
        <p:txBody>
          <a:bodyPr vert="horz" lIns="91440" tIns="45720" rIns="91440" bIns="45720" rtlCol="0" anchor="b">
            <a:normAutofit fontScale="90000"/>
          </a:bodyPr>
          <a:lstStyle/>
          <a:p>
            <a:pPr>
              <a:lnSpc>
                <a:spcPct val="90000"/>
              </a:lnSpc>
            </a:pPr>
            <a:br>
              <a:rPr lang="en-US" sz="2000" dirty="0">
                <a:solidFill>
                  <a:srgbClr val="595959"/>
                </a:solidFill>
              </a:rPr>
            </a:br>
            <a:br>
              <a:rPr lang="en-US" sz="2000" dirty="0">
                <a:solidFill>
                  <a:srgbClr val="595959"/>
                </a:solidFill>
              </a:rPr>
            </a:br>
            <a:br>
              <a:rPr lang="en-US" sz="2000" dirty="0">
                <a:solidFill>
                  <a:srgbClr val="595959"/>
                </a:solidFill>
              </a:rPr>
            </a:br>
            <a:br>
              <a:rPr lang="en-US" sz="2000" dirty="0">
                <a:solidFill>
                  <a:srgbClr val="595959"/>
                </a:solidFill>
              </a:rPr>
            </a:br>
            <a:br>
              <a:rPr lang="en-US" sz="2000" dirty="0">
                <a:solidFill>
                  <a:srgbClr val="595959"/>
                </a:solidFill>
              </a:rPr>
            </a:br>
            <a:br>
              <a:rPr lang="en-US" sz="2000" dirty="0">
                <a:solidFill>
                  <a:srgbClr val="595959"/>
                </a:solidFill>
              </a:rPr>
            </a:br>
            <a:r>
              <a:rPr lang="en-US" sz="3200" dirty="0">
                <a:solidFill>
                  <a:srgbClr val="595959"/>
                </a:solidFill>
              </a:rPr>
              <a:t>ATTENDANCE IS MANDATORY</a:t>
            </a:r>
          </a:p>
        </p:txBody>
      </p:sp>
      <p:pic>
        <p:nvPicPr>
          <p:cNvPr id="4" name="Picture 3">
            <a:extLst>
              <a:ext uri="{FF2B5EF4-FFF2-40B4-BE49-F238E27FC236}">
                <a16:creationId xmlns:a16="http://schemas.microsoft.com/office/drawing/2014/main" id="{554C1552-D617-D0C7-E99C-97DA60153A12}"/>
              </a:ext>
            </a:extLst>
          </p:cNvPr>
          <p:cNvPicPr>
            <a:picLocks noChangeAspect="1"/>
          </p:cNvPicPr>
          <p:nvPr/>
        </p:nvPicPr>
        <p:blipFill rotWithShape="1">
          <a:blip r:embed="rId2"/>
          <a:srcRect l="26251" r="36769"/>
          <a:stretch>
            <a:fillRect/>
          </a:stretch>
        </p:blipFill>
        <p:spPr>
          <a:xfrm>
            <a:off x="4580627" y="685799"/>
            <a:ext cx="4057650" cy="5486400"/>
          </a:xfrm>
          <a:prstGeom prst="rect">
            <a:avLst/>
          </a:prstGeom>
        </p:spPr>
      </p:pic>
    </p:spTree>
    <p:extLst>
      <p:ext uri="{BB962C8B-B14F-4D97-AF65-F5344CB8AC3E}">
        <p14:creationId xmlns:p14="http://schemas.microsoft.com/office/powerpoint/2010/main" val="2185212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D7F6284-92AF-0407-9C6D-F5CB3F2F382F}"/>
              </a:ext>
            </a:extLst>
          </p:cNvPr>
          <p:cNvPicPr>
            <a:picLocks noChangeAspect="1"/>
          </p:cNvPicPr>
          <p:nvPr/>
        </p:nvPicPr>
        <p:blipFill rotWithShape="1">
          <a:blip r:embed="rId2"/>
          <a:srcRect r="13816" b="9089"/>
          <a:stretch/>
        </p:blipFill>
        <p:spPr>
          <a:xfrm>
            <a:off x="5921086" y="10"/>
            <a:ext cx="3222914" cy="6857990"/>
          </a:xfrm>
          <a:prstGeom prst="rect">
            <a:avLst/>
          </a:prstGeom>
        </p:spPr>
      </p:pic>
      <p:sp>
        <p:nvSpPr>
          <p:cNvPr id="24" name="Rectangle 23">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17450"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65232C6-8C21-14CE-FFAC-5AEF5A883EC8}"/>
              </a:ext>
            </a:extLst>
          </p:cNvPr>
          <p:cNvSpPr>
            <a:spLocks noGrp="1"/>
          </p:cNvSpPr>
          <p:nvPr>
            <p:ph type="title"/>
          </p:nvPr>
        </p:nvSpPr>
        <p:spPr>
          <a:xfrm>
            <a:off x="358485" y="625683"/>
            <a:ext cx="5204116" cy="6003717"/>
          </a:xfrm>
        </p:spPr>
        <p:txBody>
          <a:bodyPr vert="horz" lIns="91440" tIns="45720" rIns="91440" bIns="45720" rtlCol="0" anchor="b">
            <a:noAutofit/>
          </a:bodyPr>
          <a:lstStyle/>
          <a:p>
            <a:pPr algn="l">
              <a:lnSpc>
                <a:spcPct val="90000"/>
              </a:lnSpc>
            </a:pPr>
            <a:br>
              <a:rPr lang="en-US" sz="3200" dirty="0"/>
            </a:br>
            <a:br>
              <a:rPr lang="en-US" sz="3200" dirty="0"/>
            </a:br>
            <a:br>
              <a:rPr lang="en-US" sz="3200" dirty="0"/>
            </a:br>
            <a:r>
              <a:rPr lang="en-US" sz="2800" dirty="0"/>
              <a:t>We come together at a time of change.</a:t>
            </a:r>
            <a:br>
              <a:rPr lang="en-US" sz="2800" dirty="0"/>
            </a:br>
            <a:br>
              <a:rPr lang="en-US" sz="2800" dirty="0"/>
            </a:br>
            <a:r>
              <a:rPr lang="en-US" sz="2800" dirty="0"/>
              <a:t>* At least 70 (out of 195)countries</a:t>
            </a:r>
            <a:br>
              <a:rPr lang="en-US" sz="2800" dirty="0"/>
            </a:br>
            <a:r>
              <a:rPr lang="en-US" sz="2800" dirty="0"/>
              <a:t>   held elections in 2024—good</a:t>
            </a:r>
            <a:br>
              <a:rPr lang="en-US" sz="2800" dirty="0"/>
            </a:br>
            <a:r>
              <a:rPr lang="en-US" sz="2800" dirty="0"/>
              <a:t>   sign for democracy.</a:t>
            </a:r>
            <a:br>
              <a:rPr lang="en-US" sz="2800" dirty="0"/>
            </a:br>
            <a:br>
              <a:rPr lang="en-US" sz="2800" dirty="0"/>
            </a:br>
            <a:r>
              <a:rPr lang="en-US" sz="2800" dirty="0"/>
              <a:t>On the other hand:</a:t>
            </a:r>
            <a:br>
              <a:rPr lang="en-US" sz="2800" dirty="0"/>
            </a:br>
            <a:br>
              <a:rPr lang="en-US" sz="2800" dirty="0"/>
            </a:br>
            <a:r>
              <a:rPr lang="en-US" sz="2800" dirty="0"/>
              <a:t>* Concerns about climate change.</a:t>
            </a:r>
            <a:br>
              <a:rPr lang="en-US" sz="2800" dirty="0"/>
            </a:br>
            <a:r>
              <a:rPr lang="en-US" sz="2800" dirty="0"/>
              <a:t>* Wars in various regions.</a:t>
            </a:r>
            <a:br>
              <a:rPr lang="en-US" sz="2800" dirty="0"/>
            </a:br>
            <a:r>
              <a:rPr lang="en-US" sz="2800" dirty="0"/>
              <a:t>* Rise of authoritarian regimes.</a:t>
            </a:r>
            <a:br>
              <a:rPr lang="en-US" sz="2800" dirty="0"/>
            </a:br>
            <a:r>
              <a:rPr lang="en-US" sz="2800" dirty="0"/>
              <a:t>* Questions about democracy.</a:t>
            </a:r>
            <a:br>
              <a:rPr lang="en-US" sz="2800" dirty="0"/>
            </a:br>
            <a:r>
              <a:rPr lang="en-US" sz="2800" dirty="0"/>
              <a:t>* Debates over Critical Race </a:t>
            </a:r>
            <a:br>
              <a:rPr lang="en-US" sz="2800" dirty="0"/>
            </a:br>
            <a:r>
              <a:rPr lang="en-US" sz="2800" dirty="0"/>
              <a:t>   Theory and “wokeness.”</a:t>
            </a:r>
            <a:br>
              <a:rPr lang="en-US" sz="2800" dirty="0"/>
            </a:br>
            <a:br>
              <a:rPr lang="en-US" sz="2800" dirty="0"/>
            </a:br>
            <a:endParaRPr lang="en-US" sz="2800" dirty="0"/>
          </a:p>
        </p:txBody>
      </p:sp>
      <p:sp>
        <p:nvSpPr>
          <p:cNvPr id="21" name="Rectangle 2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1653" y="434802"/>
            <a:ext cx="146304"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4546920"/>
            <a:ext cx="298323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9848830"/>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B4252FDE-C400-1FDE-F240-8B4E8345EA66}"/>
              </a:ext>
            </a:extLst>
          </p:cNvPr>
          <p:cNvSpPr>
            <a:spLocks noGrp="1"/>
          </p:cNvSpPr>
          <p:nvPr>
            <p:ph type="title"/>
          </p:nvPr>
        </p:nvSpPr>
        <p:spPr>
          <a:xfrm>
            <a:off x="1752601" y="583345"/>
            <a:ext cx="6527989" cy="4164820"/>
          </a:xfrm>
        </p:spPr>
        <p:txBody>
          <a:bodyPr vert="horz" lIns="91440" tIns="45720" rIns="91440" bIns="45720" rtlCol="0" anchor="t">
            <a:noAutofit/>
          </a:bodyPr>
          <a:lstStyle/>
          <a:p>
            <a:pPr algn="l">
              <a:lnSpc>
                <a:spcPct val="90000"/>
              </a:lnSpc>
            </a:pPr>
            <a:r>
              <a:rPr lang="en-US" sz="2800" kern="1200" dirty="0">
                <a:solidFill>
                  <a:srgbClr val="FFFFFF"/>
                </a:solidFill>
                <a:latin typeface="+mj-lt"/>
                <a:ea typeface="+mj-ea"/>
                <a:cs typeface="+mj-cs"/>
              </a:rPr>
              <a:t>  </a:t>
            </a:r>
            <a:br>
              <a:rPr lang="en-US" sz="2800" kern="1200" dirty="0">
                <a:solidFill>
                  <a:srgbClr val="FFFFFF"/>
                </a:solidFill>
                <a:latin typeface="+mj-lt"/>
                <a:ea typeface="+mj-ea"/>
                <a:cs typeface="+mj-cs"/>
              </a:rPr>
            </a:br>
            <a:br>
              <a:rPr lang="en-US" sz="2800" kern="1200" dirty="0">
                <a:solidFill>
                  <a:srgbClr val="FFFFFF"/>
                </a:solidFill>
                <a:latin typeface="+mj-lt"/>
                <a:ea typeface="+mj-ea"/>
                <a:cs typeface="+mj-cs"/>
              </a:rPr>
            </a:br>
            <a:br>
              <a:rPr lang="en-US" sz="2800" kern="1200" dirty="0">
                <a:solidFill>
                  <a:srgbClr val="FFFFFF"/>
                </a:solidFill>
                <a:latin typeface="+mj-lt"/>
                <a:ea typeface="+mj-ea"/>
                <a:cs typeface="+mj-cs"/>
              </a:rPr>
            </a:br>
            <a:r>
              <a:rPr lang="en-US" sz="2800" kern="1200" dirty="0">
                <a:solidFill>
                  <a:srgbClr val="FFFFFF"/>
                </a:solidFill>
                <a:latin typeface="+mj-lt"/>
                <a:ea typeface="+mj-ea"/>
                <a:cs typeface="+mj-cs"/>
              </a:rPr>
              <a:t>Against that context we focus on science, including the social sciences, as tools to distinguish facts from opinions; myths from realities.</a:t>
            </a:r>
            <a:br>
              <a:rPr lang="en-US" sz="2800" kern="1200" dirty="0">
                <a:solidFill>
                  <a:srgbClr val="FFFFFF"/>
                </a:solidFill>
                <a:latin typeface="+mj-lt"/>
                <a:ea typeface="+mj-ea"/>
                <a:cs typeface="+mj-cs"/>
              </a:rPr>
            </a:br>
            <a:br>
              <a:rPr lang="en-US" sz="2800" kern="1200" dirty="0">
                <a:solidFill>
                  <a:srgbClr val="FFFFFF"/>
                </a:solidFill>
                <a:latin typeface="+mj-lt"/>
                <a:ea typeface="+mj-ea"/>
                <a:cs typeface="+mj-cs"/>
              </a:rPr>
            </a:br>
            <a:r>
              <a:rPr lang="en-US" sz="2800" kern="1200" dirty="0">
                <a:solidFill>
                  <a:srgbClr val="FFFFFF"/>
                </a:solidFill>
                <a:latin typeface="+mj-lt"/>
                <a:ea typeface="+mj-ea"/>
                <a:cs typeface="+mj-cs"/>
              </a:rPr>
              <a:t>The case </a:t>
            </a:r>
            <a:r>
              <a:rPr lang="en-US" sz="2800" dirty="0">
                <a:solidFill>
                  <a:srgbClr val="FFFFFF"/>
                </a:solidFill>
              </a:rPr>
              <a:t>for</a:t>
            </a:r>
            <a:r>
              <a:rPr lang="en-US" sz="2800" kern="1200" dirty="0">
                <a:solidFill>
                  <a:srgbClr val="FFFFFF"/>
                </a:solidFill>
                <a:latin typeface="+mj-lt"/>
                <a:ea typeface="+mj-ea"/>
                <a:cs typeface="+mj-cs"/>
              </a:rPr>
              <a:t> Sociology.</a:t>
            </a:r>
          </a:p>
        </p:txBody>
      </p:sp>
      <p:sp>
        <p:nvSpPr>
          <p:cNvPr id="9"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5769" y="583345"/>
            <a:ext cx="10427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1"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74854" y="812640"/>
            <a:ext cx="68353"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4114" y="1037066"/>
            <a:ext cx="95785"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085"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7"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7318" y="5636680"/>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3881" y="6096759"/>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5716" y="6238029"/>
            <a:ext cx="7181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1780477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24CFD908-2215-32F0-4E8D-A9D8423446F4}"/>
              </a:ext>
            </a:extLst>
          </p:cNvPr>
          <p:cNvSpPr>
            <a:spLocks noGrp="1"/>
          </p:cNvSpPr>
          <p:nvPr>
            <p:ph type="title"/>
          </p:nvPr>
        </p:nvSpPr>
        <p:spPr>
          <a:xfrm>
            <a:off x="1676403" y="583345"/>
            <a:ext cx="6604187" cy="4164820"/>
          </a:xfrm>
        </p:spPr>
        <p:txBody>
          <a:bodyPr vert="horz" lIns="91440" tIns="45720" rIns="91440" bIns="45720" rtlCol="0" anchor="t">
            <a:noAutofit/>
          </a:bodyPr>
          <a:lstStyle/>
          <a:p>
            <a:pPr algn="l">
              <a:lnSpc>
                <a:spcPct val="90000"/>
              </a:lnSpc>
            </a:pPr>
            <a:br>
              <a:rPr lang="en-US" sz="2400" kern="1200" dirty="0">
                <a:solidFill>
                  <a:srgbClr val="FFFFFF"/>
                </a:solidFill>
                <a:latin typeface="+mj-lt"/>
                <a:ea typeface="+mj-ea"/>
                <a:cs typeface="+mj-cs"/>
              </a:rPr>
            </a:br>
            <a:br>
              <a:rPr lang="en-US" sz="2400" dirty="0">
                <a:solidFill>
                  <a:srgbClr val="FFFFFF"/>
                </a:solidFill>
              </a:rPr>
            </a:br>
            <a:r>
              <a:rPr lang="en-US" sz="2400" kern="1200" dirty="0">
                <a:solidFill>
                  <a:srgbClr val="FFFFFF"/>
                </a:solidFill>
                <a:latin typeface="+mj-lt"/>
                <a:ea typeface="+mj-ea"/>
                <a:cs typeface="+mj-cs"/>
              </a:rPr>
              <a:t>Science is an open-ended process of inquiry and knowledge building. </a:t>
            </a:r>
            <a:br>
              <a:rPr lang="en-US" sz="2400" kern="1200" dirty="0">
                <a:solidFill>
                  <a:srgbClr val="FFFFFF"/>
                </a:solidFill>
                <a:latin typeface="+mj-lt"/>
                <a:ea typeface="+mj-ea"/>
                <a:cs typeface="+mj-cs"/>
              </a:rPr>
            </a:br>
            <a:br>
              <a:rPr lang="en-US" sz="2400" kern="1200" dirty="0">
                <a:solidFill>
                  <a:srgbClr val="FFFFFF"/>
                </a:solidFill>
                <a:latin typeface="+mj-lt"/>
                <a:ea typeface="+mj-ea"/>
                <a:cs typeface="+mj-cs"/>
              </a:rPr>
            </a:br>
            <a:r>
              <a:rPr lang="en-US" sz="2400" kern="1200" dirty="0">
                <a:solidFill>
                  <a:srgbClr val="FFFFFF"/>
                </a:solidFill>
                <a:latin typeface="+mj-lt"/>
                <a:ea typeface="+mj-ea"/>
                <a:cs typeface="+mj-cs"/>
              </a:rPr>
              <a:t>To achieve its objectives, science depends on the elaboration of theories, the formulation of concepts, and the testing of hypotheses.</a:t>
            </a:r>
            <a:br>
              <a:rPr lang="en-US" sz="2400" kern="1200" dirty="0">
                <a:solidFill>
                  <a:srgbClr val="FFFFFF"/>
                </a:solidFill>
                <a:latin typeface="+mj-lt"/>
                <a:ea typeface="+mj-ea"/>
                <a:cs typeface="+mj-cs"/>
              </a:rPr>
            </a:br>
            <a:br>
              <a:rPr lang="en-US" sz="2400" kern="1200" dirty="0">
                <a:solidFill>
                  <a:srgbClr val="FFFFFF"/>
                </a:solidFill>
                <a:latin typeface="+mj-lt"/>
                <a:ea typeface="+mj-ea"/>
                <a:cs typeface="+mj-cs"/>
              </a:rPr>
            </a:br>
            <a:r>
              <a:rPr lang="en-US" sz="2400" kern="1200" dirty="0">
                <a:solidFill>
                  <a:srgbClr val="FFFFFF"/>
                </a:solidFill>
                <a:latin typeface="+mj-lt"/>
                <a:ea typeface="+mj-ea"/>
                <a:cs typeface="+mj-cs"/>
              </a:rPr>
              <a:t>Science also relies on methodologies whose main purpose is to gain an increasingly more precise understanding of empirical realities.</a:t>
            </a:r>
            <a:br>
              <a:rPr lang="en-US" sz="2400" kern="1200" dirty="0">
                <a:solidFill>
                  <a:srgbClr val="FFFFFF"/>
                </a:solidFill>
                <a:latin typeface="+mj-lt"/>
                <a:ea typeface="+mj-ea"/>
                <a:cs typeface="+mj-cs"/>
              </a:rPr>
            </a:br>
            <a:br>
              <a:rPr lang="en-US" sz="2400" kern="1200" dirty="0">
                <a:solidFill>
                  <a:srgbClr val="FFFFFF"/>
                </a:solidFill>
                <a:latin typeface="+mj-lt"/>
                <a:ea typeface="+mj-ea"/>
                <a:cs typeface="+mj-cs"/>
              </a:rPr>
            </a:br>
            <a:endParaRPr lang="en-US" sz="2400" kern="1200" dirty="0">
              <a:solidFill>
                <a:srgbClr val="FFFFFF"/>
              </a:solidFill>
              <a:latin typeface="+mj-lt"/>
              <a:ea typeface="+mj-ea"/>
              <a:cs typeface="+mj-cs"/>
            </a:endParaRPr>
          </a:p>
        </p:txBody>
      </p:sp>
      <p:sp>
        <p:nvSpPr>
          <p:cNvPr id="9"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5769" y="583345"/>
            <a:ext cx="10427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1"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74854" y="812640"/>
            <a:ext cx="68353"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4114" y="1037066"/>
            <a:ext cx="95785"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085"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7"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7318" y="5636680"/>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3881" y="6096759"/>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5716" y="6238029"/>
            <a:ext cx="7181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376681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1676400" y="583345"/>
            <a:ext cx="6604190" cy="4164820"/>
          </a:xfrm>
        </p:spPr>
        <p:txBody>
          <a:bodyPr vert="horz" lIns="91440" tIns="45720" rIns="91440" bIns="45720" rtlCol="0" anchor="t">
            <a:normAutofit fontScale="90000"/>
          </a:bodyPr>
          <a:lstStyle/>
          <a:p>
            <a:pPr algn="l">
              <a:lnSpc>
                <a:spcPct val="90000"/>
              </a:lnSpc>
            </a:pPr>
            <a:br>
              <a:rPr lang="en-US" sz="1800" kern="1200" dirty="0">
                <a:solidFill>
                  <a:srgbClr val="FFFFFF"/>
                </a:solidFill>
                <a:latin typeface="+mj-lt"/>
                <a:ea typeface="+mj-ea"/>
                <a:cs typeface="+mj-cs"/>
              </a:rPr>
            </a:br>
            <a:br>
              <a:rPr lang="en-US" sz="1800" kern="1200" dirty="0">
                <a:solidFill>
                  <a:srgbClr val="FFFFFF"/>
                </a:solidFill>
                <a:latin typeface="+mj-lt"/>
                <a:ea typeface="+mj-ea"/>
                <a:cs typeface="+mj-cs"/>
              </a:rPr>
            </a:br>
            <a:br>
              <a:rPr lang="en-US" sz="1800" kern="1200" dirty="0">
                <a:solidFill>
                  <a:srgbClr val="FFFFFF"/>
                </a:solidFill>
                <a:latin typeface="+mj-lt"/>
                <a:ea typeface="+mj-ea"/>
                <a:cs typeface="+mj-cs"/>
              </a:rPr>
            </a:br>
            <a:br>
              <a:rPr lang="en-US" sz="1800" kern="1200" dirty="0">
                <a:solidFill>
                  <a:srgbClr val="FFFFFF"/>
                </a:solidFill>
                <a:latin typeface="+mj-lt"/>
                <a:ea typeface="+mj-ea"/>
                <a:cs typeface="+mj-cs"/>
              </a:rPr>
            </a:br>
            <a:br>
              <a:rPr lang="en-US" sz="1800" kern="1200" dirty="0">
                <a:solidFill>
                  <a:srgbClr val="FFFFFF"/>
                </a:solidFill>
                <a:latin typeface="+mj-lt"/>
                <a:ea typeface="+mj-ea"/>
                <a:cs typeface="+mj-cs"/>
              </a:rPr>
            </a:br>
            <a:br>
              <a:rPr lang="en-US" sz="2800" kern="1200" dirty="0">
                <a:solidFill>
                  <a:srgbClr val="FFFFFF"/>
                </a:solidFill>
                <a:latin typeface="+mj-lt"/>
                <a:ea typeface="+mj-ea"/>
                <a:cs typeface="+mj-cs"/>
              </a:rPr>
            </a:br>
            <a:br>
              <a:rPr lang="en-US" sz="2800" kern="1200" dirty="0">
                <a:solidFill>
                  <a:srgbClr val="FFFFFF"/>
                </a:solidFill>
                <a:latin typeface="+mj-lt"/>
                <a:ea typeface="+mj-ea"/>
                <a:cs typeface="+mj-cs"/>
              </a:rPr>
            </a:br>
            <a:br>
              <a:rPr lang="en-US" sz="2800" kern="1200" dirty="0">
                <a:solidFill>
                  <a:srgbClr val="FFFFFF"/>
                </a:solidFill>
                <a:latin typeface="+mj-lt"/>
                <a:ea typeface="+mj-ea"/>
                <a:cs typeface="+mj-cs"/>
              </a:rPr>
            </a:br>
            <a:br>
              <a:rPr lang="en-US" sz="2800" kern="1200" dirty="0">
                <a:solidFill>
                  <a:srgbClr val="FFFFFF"/>
                </a:solidFill>
                <a:latin typeface="+mj-lt"/>
                <a:ea typeface="+mj-ea"/>
                <a:cs typeface="+mj-cs"/>
              </a:rPr>
            </a:br>
            <a:r>
              <a:rPr lang="en-US" sz="2800" kern="1200" dirty="0">
                <a:solidFill>
                  <a:srgbClr val="FFFFFF"/>
                </a:solidFill>
                <a:latin typeface="+mj-lt"/>
                <a:ea typeface="+mj-ea"/>
                <a:cs typeface="+mj-cs"/>
              </a:rPr>
              <a:t>Objectives:</a:t>
            </a:r>
            <a:br>
              <a:rPr lang="en-US" sz="2800" kern="1200" dirty="0">
                <a:solidFill>
                  <a:srgbClr val="FFFFFF"/>
                </a:solidFill>
                <a:latin typeface="+mj-lt"/>
                <a:ea typeface="+mj-ea"/>
                <a:cs typeface="+mj-cs"/>
              </a:rPr>
            </a:br>
            <a:br>
              <a:rPr lang="en-US" sz="2800" kern="1200" dirty="0">
                <a:solidFill>
                  <a:srgbClr val="FFFFFF"/>
                </a:solidFill>
                <a:latin typeface="+mj-lt"/>
                <a:ea typeface="+mj-ea"/>
                <a:cs typeface="+mj-cs"/>
              </a:rPr>
            </a:br>
            <a:r>
              <a:rPr lang="en-US" sz="2800" kern="1200" dirty="0">
                <a:solidFill>
                  <a:srgbClr val="FFFFFF"/>
                </a:solidFill>
                <a:latin typeface="+mj-lt"/>
                <a:ea typeface="+mj-ea"/>
                <a:cs typeface="+mj-cs"/>
              </a:rPr>
              <a:t>1.  Improved understanding of the mechanics surrounding systemic racism through immersion in readings and exercises that involve rigorous conceptualization and attention to theory.</a:t>
            </a:r>
          </a:p>
        </p:txBody>
      </p:sp>
      <p:sp>
        <p:nvSpPr>
          <p:cNvPr id="9"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5769" y="583345"/>
            <a:ext cx="10427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1"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74854" y="812640"/>
            <a:ext cx="68353"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4114" y="1037066"/>
            <a:ext cx="95785"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085"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7"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7318" y="5636680"/>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3881" y="6096759"/>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5716" y="6238029"/>
            <a:ext cx="7181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201660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1284171" y="583345"/>
            <a:ext cx="6996419" cy="4164820"/>
          </a:xfrm>
        </p:spPr>
        <p:txBody>
          <a:bodyPr vert="horz" lIns="91440" tIns="45720" rIns="91440" bIns="45720" rtlCol="0" anchor="t">
            <a:normAutofit fontScale="90000"/>
          </a:bodyPr>
          <a:lstStyle/>
          <a:p>
            <a:pPr algn="l">
              <a:lnSpc>
                <a:spcPct val="90000"/>
              </a:lnSpc>
            </a:pPr>
            <a:br>
              <a:rPr lang="en-US" sz="1800" kern="1200" dirty="0">
                <a:solidFill>
                  <a:srgbClr val="FFFFFF"/>
                </a:solidFill>
                <a:latin typeface="+mj-lt"/>
                <a:ea typeface="+mj-ea"/>
                <a:cs typeface="+mj-cs"/>
              </a:rPr>
            </a:br>
            <a:br>
              <a:rPr lang="en-US" sz="1800" kern="1200" dirty="0">
                <a:solidFill>
                  <a:srgbClr val="FFFFFF"/>
                </a:solidFill>
                <a:latin typeface="+mj-lt"/>
                <a:ea typeface="+mj-ea"/>
                <a:cs typeface="+mj-cs"/>
              </a:rPr>
            </a:br>
            <a:br>
              <a:rPr lang="en-US" sz="1800" kern="1200" dirty="0">
                <a:solidFill>
                  <a:srgbClr val="FFFFFF"/>
                </a:solidFill>
                <a:latin typeface="+mj-lt"/>
                <a:ea typeface="+mj-ea"/>
                <a:cs typeface="+mj-cs"/>
              </a:rPr>
            </a:br>
            <a:br>
              <a:rPr lang="en-US" sz="1800" kern="1200" dirty="0">
                <a:solidFill>
                  <a:srgbClr val="FFFFFF"/>
                </a:solidFill>
                <a:latin typeface="+mj-lt"/>
                <a:ea typeface="+mj-ea"/>
                <a:cs typeface="+mj-cs"/>
              </a:rPr>
            </a:br>
            <a:br>
              <a:rPr lang="en-US" sz="1800" kern="1200" dirty="0">
                <a:solidFill>
                  <a:srgbClr val="FFFFFF"/>
                </a:solidFill>
                <a:latin typeface="+mj-lt"/>
                <a:ea typeface="+mj-ea"/>
                <a:cs typeface="+mj-cs"/>
              </a:rPr>
            </a:br>
            <a:br>
              <a:rPr lang="en-US" sz="1800" kern="1200" dirty="0">
                <a:solidFill>
                  <a:srgbClr val="FFFFFF"/>
                </a:solidFill>
                <a:latin typeface="+mj-lt"/>
                <a:ea typeface="+mj-ea"/>
                <a:cs typeface="+mj-cs"/>
              </a:rPr>
            </a:br>
            <a:br>
              <a:rPr lang="en-US" sz="1800" kern="1200" dirty="0">
                <a:solidFill>
                  <a:srgbClr val="FFFFFF"/>
                </a:solidFill>
                <a:latin typeface="+mj-lt"/>
                <a:ea typeface="+mj-ea"/>
                <a:cs typeface="+mj-cs"/>
              </a:rPr>
            </a:br>
            <a:br>
              <a:rPr lang="en-US" sz="1800" kern="1200" dirty="0">
                <a:solidFill>
                  <a:srgbClr val="FFFFFF"/>
                </a:solidFill>
                <a:latin typeface="+mj-lt"/>
                <a:ea typeface="+mj-ea"/>
                <a:cs typeface="+mj-cs"/>
              </a:rPr>
            </a:br>
            <a:r>
              <a:rPr lang="en-US" sz="2800" kern="1200" dirty="0">
                <a:solidFill>
                  <a:srgbClr val="FFFFFF"/>
                </a:solidFill>
                <a:latin typeface="+mj-lt"/>
                <a:ea typeface="+mj-ea"/>
                <a:cs typeface="+mj-cs"/>
              </a:rPr>
              <a:t>2. Applying sociological principles to understand the present moment in the history of our nation.</a:t>
            </a:r>
            <a:br>
              <a:rPr lang="en-US" sz="2800" kern="1200" dirty="0">
                <a:solidFill>
                  <a:srgbClr val="FFFFFF"/>
                </a:solidFill>
                <a:latin typeface="+mj-lt"/>
                <a:ea typeface="+mj-ea"/>
                <a:cs typeface="+mj-cs"/>
              </a:rPr>
            </a:br>
            <a:br>
              <a:rPr lang="en-US" sz="2800" kern="1200" dirty="0">
                <a:solidFill>
                  <a:srgbClr val="FFFFFF"/>
                </a:solidFill>
                <a:latin typeface="+mj-lt"/>
                <a:ea typeface="+mj-ea"/>
                <a:cs typeface="+mj-cs"/>
              </a:rPr>
            </a:br>
            <a:r>
              <a:rPr lang="en-US" sz="2800" kern="1200" dirty="0">
                <a:solidFill>
                  <a:srgbClr val="FFFFFF"/>
                </a:solidFill>
                <a:latin typeface="+mj-lt"/>
                <a:ea typeface="+mj-ea"/>
                <a:cs typeface="+mj-cs"/>
              </a:rPr>
              <a:t>Disputing “alternative facts” and interrogating world views</a:t>
            </a:r>
            <a:r>
              <a:rPr lang="en-US" sz="1800" kern="1200" dirty="0">
                <a:solidFill>
                  <a:srgbClr val="FFFFFF"/>
                </a:solidFill>
                <a:latin typeface="+mj-lt"/>
                <a:ea typeface="+mj-ea"/>
                <a:cs typeface="+mj-cs"/>
              </a:rPr>
              <a:t>.  </a:t>
            </a:r>
          </a:p>
        </p:txBody>
      </p:sp>
      <p:sp>
        <p:nvSpPr>
          <p:cNvPr id="9"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5769" y="583345"/>
            <a:ext cx="10427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1"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74854" y="812640"/>
            <a:ext cx="68353"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4114" y="1037066"/>
            <a:ext cx="95785"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085"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7"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7318" y="5636680"/>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3881" y="6096759"/>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5716" y="6238029"/>
            <a:ext cx="7181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922715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2910322" y="583345"/>
            <a:ext cx="5370268" cy="4164820"/>
          </a:xfrm>
        </p:spPr>
        <p:txBody>
          <a:bodyPr vert="horz" lIns="91440" tIns="45720" rIns="91440" bIns="45720" rtlCol="0" anchor="t">
            <a:normAutofit/>
          </a:bodyPr>
          <a:lstStyle/>
          <a:p>
            <a:pPr algn="l">
              <a:lnSpc>
                <a:spcPct val="90000"/>
              </a:lnSpc>
            </a:pPr>
            <a:br>
              <a:rPr lang="en-US" sz="3300" kern="1200" dirty="0">
                <a:solidFill>
                  <a:srgbClr val="FFFFFF"/>
                </a:solidFill>
                <a:latin typeface="+mj-lt"/>
                <a:ea typeface="+mj-ea"/>
                <a:cs typeface="+mj-cs"/>
              </a:rPr>
            </a:br>
            <a:br>
              <a:rPr lang="en-US" sz="3300" kern="1200" dirty="0">
                <a:solidFill>
                  <a:srgbClr val="FFFFFF"/>
                </a:solidFill>
                <a:latin typeface="+mj-lt"/>
                <a:ea typeface="+mj-ea"/>
                <a:cs typeface="+mj-cs"/>
              </a:rPr>
            </a:br>
            <a:br>
              <a:rPr lang="en-US" sz="3300" kern="1200" dirty="0">
                <a:solidFill>
                  <a:srgbClr val="FFFFFF"/>
                </a:solidFill>
                <a:latin typeface="+mj-lt"/>
                <a:ea typeface="+mj-ea"/>
                <a:cs typeface="+mj-cs"/>
              </a:rPr>
            </a:br>
            <a:r>
              <a:rPr lang="en-US" sz="3300" kern="1200" dirty="0">
                <a:solidFill>
                  <a:srgbClr val="FFFFFF"/>
                </a:solidFill>
                <a:latin typeface="+mj-lt"/>
                <a:ea typeface="+mj-ea"/>
                <a:cs typeface="+mj-cs"/>
              </a:rPr>
              <a:t>3. Explaining the apparent paradox of increasing racial tolerance and persistent racial divides.  </a:t>
            </a:r>
          </a:p>
        </p:txBody>
      </p:sp>
      <p:sp>
        <p:nvSpPr>
          <p:cNvPr id="18"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5769" y="583345"/>
            <a:ext cx="10427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20"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74854" y="812640"/>
            <a:ext cx="68353"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22"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4114" y="1037066"/>
            <a:ext cx="95785"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24" name="Straight Connector 23">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085"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2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7318" y="5636680"/>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28"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3881" y="6096759"/>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30"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5716" y="6238029"/>
            <a:ext cx="7181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301701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748590C-3802-97E7-6BC2-82536A5595BD}"/>
              </a:ext>
            </a:extLst>
          </p:cNvPr>
          <p:cNvSpPr>
            <a:spLocks noGrp="1"/>
          </p:cNvSpPr>
          <p:nvPr>
            <p:ph type="title"/>
          </p:nvPr>
        </p:nvSpPr>
        <p:spPr>
          <a:xfrm>
            <a:off x="1981202" y="583345"/>
            <a:ext cx="6299388" cy="4164820"/>
          </a:xfrm>
        </p:spPr>
        <p:txBody>
          <a:bodyPr vert="horz" lIns="91440" tIns="45720" rIns="91440" bIns="45720" rtlCol="0" anchor="t">
            <a:normAutofit fontScale="90000"/>
          </a:bodyPr>
          <a:lstStyle/>
          <a:p>
            <a:pPr algn="l">
              <a:lnSpc>
                <a:spcPct val="90000"/>
              </a:lnSpc>
            </a:pPr>
            <a:br>
              <a:rPr lang="en-US" sz="1800" b="1" kern="1200" dirty="0">
                <a:solidFill>
                  <a:srgbClr val="FFFFFF"/>
                </a:solidFill>
                <a:latin typeface="+mj-lt"/>
                <a:ea typeface="+mj-ea"/>
                <a:cs typeface="+mj-cs"/>
              </a:rPr>
            </a:br>
            <a:r>
              <a:rPr lang="en-US" sz="2700" b="1" kern="1200" dirty="0">
                <a:latin typeface="+mj-lt"/>
                <a:ea typeface="+mj-ea"/>
                <a:cs typeface="+mj-cs"/>
              </a:rPr>
              <a:t>Welcome ALL who bring gifts of many kinds:</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Auditors</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First-Year Students</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Student Athletes</a:t>
            </a:r>
            <a:br>
              <a:rPr lang="en-US" sz="2700" b="1" kern="1200" dirty="0">
                <a:solidFill>
                  <a:srgbClr val="FFFFFF"/>
                </a:solidFill>
                <a:latin typeface="+mj-lt"/>
                <a:ea typeface="+mj-ea"/>
                <a:cs typeface="+mj-cs"/>
              </a:rPr>
            </a:br>
            <a:r>
              <a:rPr lang="en-US" sz="2700" b="1" dirty="0">
                <a:solidFill>
                  <a:srgbClr val="FFFFFF"/>
                </a:solidFill>
              </a:rPr>
              <a:t>Transfer Students</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Differently Abled Students</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International Students</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Latin</a:t>
            </a:r>
            <a:r>
              <a:rPr lang="en-US" sz="2700" b="1" i="1" kern="1200" dirty="0">
                <a:solidFill>
                  <a:srgbClr val="FFFFFF"/>
                </a:solidFill>
                <a:latin typeface="+mj-lt"/>
                <a:ea typeface="+mj-ea"/>
                <a:cs typeface="+mj-cs"/>
              </a:rPr>
              <a:t>x</a:t>
            </a:r>
            <a:r>
              <a:rPr lang="en-US" sz="2700" b="1" kern="1200" dirty="0">
                <a:solidFill>
                  <a:srgbClr val="FFFFFF"/>
                </a:solidFill>
                <a:latin typeface="+mj-lt"/>
                <a:ea typeface="+mj-ea"/>
                <a:cs typeface="+mj-cs"/>
              </a:rPr>
              <a:t> Students</a:t>
            </a:r>
            <a:br>
              <a:rPr lang="en-US" sz="2700" b="1" kern="1200" dirty="0">
                <a:solidFill>
                  <a:srgbClr val="FFFFFF"/>
                </a:solidFill>
                <a:latin typeface="+mj-lt"/>
                <a:ea typeface="+mj-ea"/>
                <a:cs typeface="+mj-cs"/>
              </a:rPr>
            </a:br>
            <a:r>
              <a:rPr lang="en-US" sz="2700" b="1" kern="1200" dirty="0" err="1">
                <a:solidFill>
                  <a:srgbClr val="FFFFFF"/>
                </a:solidFill>
                <a:latin typeface="+mj-lt"/>
                <a:ea typeface="+mj-ea"/>
                <a:cs typeface="+mj-cs"/>
              </a:rPr>
              <a:t>Students</a:t>
            </a:r>
            <a:r>
              <a:rPr lang="en-US" sz="2700" b="1" kern="1200" dirty="0">
                <a:solidFill>
                  <a:srgbClr val="FFFFFF"/>
                </a:solidFill>
                <a:latin typeface="+mj-lt"/>
                <a:ea typeface="+mj-ea"/>
                <a:cs typeface="+mj-cs"/>
              </a:rPr>
              <a:t> in the LGBTQ Community</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Children of Immigrants || Undocumented Students</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DREAMERS</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Students of all races, ethnicities, and nationalities</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Students of all Religious and Philosophical backgrounds</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Students still looking for an identity</a:t>
            </a:r>
            <a:br>
              <a:rPr lang="en-US" sz="2700" b="1" kern="1200" dirty="0">
                <a:solidFill>
                  <a:srgbClr val="FFFFFF"/>
                </a:solidFill>
                <a:latin typeface="+mj-lt"/>
                <a:ea typeface="+mj-ea"/>
                <a:cs typeface="+mj-cs"/>
              </a:rPr>
            </a:br>
            <a:r>
              <a:rPr lang="en-US" sz="2700" b="1" kern="1200" dirty="0">
                <a:solidFill>
                  <a:srgbClr val="FFFFFF"/>
                </a:solidFill>
                <a:latin typeface="+mj-lt"/>
                <a:ea typeface="+mj-ea"/>
                <a:cs typeface="+mj-cs"/>
              </a:rPr>
              <a:t> </a:t>
            </a:r>
            <a:br>
              <a:rPr lang="en-US" sz="2700" b="1" kern="1200" dirty="0">
                <a:solidFill>
                  <a:srgbClr val="FFFFFF"/>
                </a:solidFill>
                <a:latin typeface="+mj-lt"/>
                <a:ea typeface="+mj-ea"/>
                <a:cs typeface="+mj-cs"/>
              </a:rPr>
            </a:br>
            <a:endParaRPr lang="en-US" sz="2700" b="1" kern="1200" dirty="0">
              <a:solidFill>
                <a:srgbClr val="FFFFFF"/>
              </a:solidFill>
              <a:latin typeface="+mj-lt"/>
              <a:ea typeface="+mj-ea"/>
              <a:cs typeface="+mj-cs"/>
            </a:endParaRPr>
          </a:p>
        </p:txBody>
      </p:sp>
      <p:sp>
        <p:nvSpPr>
          <p:cNvPr id="9"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5769" y="583345"/>
            <a:ext cx="10427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1"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74854" y="812640"/>
            <a:ext cx="68353"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4114" y="1037066"/>
            <a:ext cx="95785"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085"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7"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7318" y="5636680"/>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3881" y="6096759"/>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5716" y="6238029"/>
            <a:ext cx="7181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210830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A4762577-4657-751B-B1A3-28B96A631FE3}"/>
              </a:ext>
            </a:extLst>
          </p:cNvPr>
          <p:cNvSpPr>
            <a:spLocks noGrp="1"/>
          </p:cNvSpPr>
          <p:nvPr>
            <p:ph type="title"/>
          </p:nvPr>
        </p:nvSpPr>
        <p:spPr>
          <a:xfrm>
            <a:off x="1141522" y="1209220"/>
            <a:ext cx="6860955" cy="2337238"/>
          </a:xfrm>
        </p:spPr>
        <p:txBody>
          <a:bodyPr vert="horz" lIns="91440" tIns="45720" rIns="91440" bIns="45720" rtlCol="0" anchor="b">
            <a:normAutofit/>
          </a:bodyPr>
          <a:lstStyle/>
          <a:p>
            <a:pPr>
              <a:lnSpc>
                <a:spcPct val="90000"/>
              </a:lnSpc>
            </a:pPr>
            <a:br>
              <a:rPr lang="en-US" sz="3100" kern="1200" dirty="0">
                <a:solidFill>
                  <a:srgbClr val="FFFFFF"/>
                </a:solidFill>
                <a:latin typeface="+mj-lt"/>
                <a:ea typeface="+mj-ea"/>
                <a:cs typeface="+mj-cs"/>
              </a:rPr>
            </a:br>
            <a:br>
              <a:rPr lang="en-US" sz="3100" kern="1200" dirty="0">
                <a:solidFill>
                  <a:srgbClr val="FFFFFF"/>
                </a:solidFill>
                <a:latin typeface="+mj-lt"/>
                <a:ea typeface="+mj-ea"/>
                <a:cs typeface="+mj-cs"/>
              </a:rPr>
            </a:br>
            <a:br>
              <a:rPr lang="en-US" sz="3100" kern="1200" dirty="0">
                <a:solidFill>
                  <a:srgbClr val="FFFFFF"/>
                </a:solidFill>
                <a:latin typeface="+mj-lt"/>
                <a:ea typeface="+mj-ea"/>
                <a:cs typeface="+mj-cs"/>
              </a:rPr>
            </a:br>
            <a:br>
              <a:rPr lang="en-US" sz="3100" kern="1200" dirty="0">
                <a:solidFill>
                  <a:srgbClr val="FFFFFF"/>
                </a:solidFill>
                <a:latin typeface="+mj-lt"/>
                <a:ea typeface="+mj-ea"/>
                <a:cs typeface="+mj-cs"/>
              </a:rPr>
            </a:br>
            <a:r>
              <a:rPr lang="en-US" sz="3100" kern="1200" dirty="0">
                <a:solidFill>
                  <a:srgbClr val="FFFFFF"/>
                </a:solidFill>
                <a:latin typeface="+mj-lt"/>
                <a:ea typeface="+mj-ea"/>
                <a:cs typeface="+mj-cs"/>
              </a:rPr>
              <a:t>INTRODUCING OUR FIRST AUTHOR:</a:t>
            </a:r>
          </a:p>
        </p:txBody>
      </p:sp>
      <p:sp>
        <p:nvSpPr>
          <p:cNvPr id="9"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6401" y="2383077"/>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1"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3273" y="2265467"/>
            <a:ext cx="10427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68625" y="2537201"/>
            <a:ext cx="95786"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sp>
        <p:nvSpPr>
          <p:cNvPr id="15"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039" y="2832967"/>
            <a:ext cx="71820"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
        <p:nvSpPr>
          <p:cNvPr id="17"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9199" y="2803988"/>
            <a:ext cx="68354"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0053" y="3242499"/>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cxnSp>
        <p:nvCxnSpPr>
          <p:cNvPr id="21" name="Straight Connector 20">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9141714"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9001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B7BD7FCF-A254-4A97-A15C-319B676226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52FFAF72-6204-4676-9C6F-9A4CC4D91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472088"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B0BB37E-C2D8-25A9-9839-DF60A39B5B89}"/>
              </a:ext>
            </a:extLst>
          </p:cNvPr>
          <p:cNvSpPr>
            <a:spLocks noGrp="1"/>
          </p:cNvSpPr>
          <p:nvPr>
            <p:ph type="title"/>
          </p:nvPr>
        </p:nvSpPr>
        <p:spPr>
          <a:xfrm>
            <a:off x="482601" y="643467"/>
            <a:ext cx="3465438" cy="4567137"/>
          </a:xfrm>
        </p:spPr>
        <p:txBody>
          <a:bodyPr vert="horz" lIns="91440" tIns="45720" rIns="91440" bIns="45720" rtlCol="0" anchor="b">
            <a:normAutofit/>
          </a:bodyPr>
          <a:lstStyle/>
          <a:p>
            <a:pPr algn="l">
              <a:lnSpc>
                <a:spcPct val="90000"/>
              </a:lnSpc>
            </a:pPr>
            <a:br>
              <a:rPr lang="en-US" sz="3500" kern="1200">
                <a:solidFill>
                  <a:schemeClr val="tx1"/>
                </a:solidFill>
                <a:latin typeface="+mj-lt"/>
                <a:ea typeface="+mj-ea"/>
                <a:cs typeface="+mj-cs"/>
              </a:rPr>
            </a:br>
            <a:br>
              <a:rPr lang="en-US" sz="3500" kern="1200">
                <a:solidFill>
                  <a:schemeClr val="tx1"/>
                </a:solidFill>
                <a:latin typeface="+mj-lt"/>
                <a:ea typeface="+mj-ea"/>
                <a:cs typeface="+mj-cs"/>
              </a:rPr>
            </a:br>
            <a:r>
              <a:rPr lang="en-US" sz="3500" kern="1200">
                <a:solidFill>
                  <a:schemeClr val="tx1"/>
                </a:solidFill>
                <a:latin typeface="+mj-lt"/>
                <a:ea typeface="+mj-ea"/>
                <a:cs typeface="+mj-cs"/>
              </a:rPr>
              <a:t>Robert K. Merton (1949). “Discrimination and the American Creed”</a:t>
            </a:r>
            <a:br>
              <a:rPr lang="en-US" sz="3500" kern="1200">
                <a:solidFill>
                  <a:schemeClr val="tx1"/>
                </a:solidFill>
                <a:latin typeface="+mj-lt"/>
                <a:ea typeface="+mj-ea"/>
                <a:cs typeface="+mj-cs"/>
              </a:rPr>
            </a:br>
            <a:endParaRPr lang="en-US" sz="3500" kern="1200">
              <a:solidFill>
                <a:schemeClr val="tx1"/>
              </a:solidFill>
              <a:latin typeface="+mj-lt"/>
              <a:ea typeface="+mj-ea"/>
              <a:cs typeface="+mj-cs"/>
            </a:endParaRPr>
          </a:p>
        </p:txBody>
      </p:sp>
      <p:pic>
        <p:nvPicPr>
          <p:cNvPr id="3" name="Picture 2" descr="https://upload.wikimedia.org/wikipedia/en/thumb/0/08/Robert_K_Merton.jpg/220px-Robert_K_Merton.jpg">
            <a:extLst>
              <a:ext uri="{FF2B5EF4-FFF2-40B4-BE49-F238E27FC236}">
                <a16:creationId xmlns:a16="http://schemas.microsoft.com/office/drawing/2014/main" id="{DBDE3118-3FF3-D700-0F33-9EE31A2FF28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410" r="-1" b="-1"/>
          <a:stretch/>
        </p:blipFill>
        <p:spPr bwMode="auto">
          <a:xfrm>
            <a:off x="4991604" y="643467"/>
            <a:ext cx="3632879"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6671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4155C20-3F0E-4576-8A0B-C345B6231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F81AD70-061F-FBE6-2403-7FD0541BF05D}"/>
              </a:ext>
            </a:extLst>
          </p:cNvPr>
          <p:cNvSpPr>
            <a:spLocks noGrp="1"/>
          </p:cNvSpPr>
          <p:nvPr>
            <p:ph type="title"/>
          </p:nvPr>
        </p:nvSpPr>
        <p:spPr>
          <a:xfrm>
            <a:off x="1565401" y="1598246"/>
            <a:ext cx="5929569" cy="5034817"/>
          </a:xfrm>
        </p:spPr>
        <p:txBody>
          <a:bodyPr vert="horz" lIns="91440" tIns="45720" rIns="91440" bIns="45720" rtlCol="0" anchor="t">
            <a:normAutofit/>
          </a:bodyPr>
          <a:lstStyle/>
          <a:p>
            <a:pPr algn="l">
              <a:lnSpc>
                <a:spcPct val="90000"/>
              </a:lnSpc>
            </a:pPr>
            <a:r>
              <a:rPr lang="en-US" sz="7000" kern="1200" dirty="0">
                <a:solidFill>
                  <a:srgbClr val="FFFFFF"/>
                </a:solidFill>
                <a:latin typeface="+mj-lt"/>
                <a:ea typeface="+mj-ea"/>
                <a:cs typeface="+mj-cs"/>
              </a:rPr>
              <a:t>HAVE A WONDERFUL FALL TERM!</a:t>
            </a:r>
          </a:p>
        </p:txBody>
      </p:sp>
      <p:cxnSp>
        <p:nvCxnSpPr>
          <p:cNvPr id="9" name="Straight Connector 8">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85491" y="1589368"/>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1" name="Graphic 21">
            <a:extLst>
              <a:ext uri="{FF2B5EF4-FFF2-40B4-BE49-F238E27FC236}">
                <a16:creationId xmlns:a16="http://schemas.microsoft.com/office/drawing/2014/main" id="{0BAEB82B-9A6B-4982-B56B-7529C6EA9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67346" y="1731109"/>
            <a:ext cx="104279" cy="136646"/>
          </a:xfrm>
          <a:custGeom>
            <a:avLst/>
            <a:gdLst>
              <a:gd name="connsiteX0" fmla="*/ 129602 w 139039"/>
              <a:gd name="connsiteY0" fmla="*/ 59048 h 136646"/>
              <a:gd name="connsiteX1" fmla="*/ 78957 w 139039"/>
              <a:gd name="connsiteY1" fmla="*/ 59048 h 136646"/>
              <a:gd name="connsiteX2" fmla="*/ 78957 w 139039"/>
              <a:gd name="connsiteY2" fmla="*/ 9275 h 136646"/>
              <a:gd name="connsiteX3" fmla="*/ 69520 w 139039"/>
              <a:gd name="connsiteY3" fmla="*/ 0 h 136646"/>
              <a:gd name="connsiteX4" fmla="*/ 60082 w 139039"/>
              <a:gd name="connsiteY4" fmla="*/ 9275 h 136646"/>
              <a:gd name="connsiteX5" fmla="*/ 60082 w 139039"/>
              <a:gd name="connsiteY5" fmla="*/ 59048 h 136646"/>
              <a:gd name="connsiteX6" fmla="*/ 9437 w 139039"/>
              <a:gd name="connsiteY6" fmla="*/ 59048 h 136646"/>
              <a:gd name="connsiteX7" fmla="*/ 0 w 139039"/>
              <a:gd name="connsiteY7" fmla="*/ 68323 h 136646"/>
              <a:gd name="connsiteX8" fmla="*/ 9437 w 139039"/>
              <a:gd name="connsiteY8" fmla="*/ 77598 h 136646"/>
              <a:gd name="connsiteX9" fmla="*/ 60082 w 139039"/>
              <a:gd name="connsiteY9" fmla="*/ 77598 h 136646"/>
              <a:gd name="connsiteX10" fmla="*/ 60082 w 139039"/>
              <a:gd name="connsiteY10" fmla="*/ 127371 h 136646"/>
              <a:gd name="connsiteX11" fmla="*/ 69520 w 139039"/>
              <a:gd name="connsiteY11" fmla="*/ 136646 h 136646"/>
              <a:gd name="connsiteX12" fmla="*/ 78957 w 139039"/>
              <a:gd name="connsiteY12" fmla="*/ 127371 h 136646"/>
              <a:gd name="connsiteX13" fmla="*/ 78957 w 139039"/>
              <a:gd name="connsiteY13" fmla="*/ 77598 h 136646"/>
              <a:gd name="connsiteX14" fmla="*/ 129602 w 139039"/>
              <a:gd name="connsiteY14" fmla="*/ 77598 h 136646"/>
              <a:gd name="connsiteX15" fmla="*/ 139039 w 139039"/>
              <a:gd name="connsiteY15" fmla="*/ 68323 h 136646"/>
              <a:gd name="connsiteX16" fmla="*/ 129602 w 139039"/>
              <a:gd name="connsiteY16" fmla="*/ 59048 h 136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6646">
                <a:moveTo>
                  <a:pt x="129602" y="59048"/>
                </a:moveTo>
                <a:lnTo>
                  <a:pt x="78957" y="59048"/>
                </a:lnTo>
                <a:lnTo>
                  <a:pt x="78957" y="9275"/>
                </a:lnTo>
                <a:cubicBezTo>
                  <a:pt x="78957" y="4152"/>
                  <a:pt x="74731" y="0"/>
                  <a:pt x="69520" y="0"/>
                </a:cubicBezTo>
                <a:cubicBezTo>
                  <a:pt x="64308" y="0"/>
                  <a:pt x="60082" y="4152"/>
                  <a:pt x="60082" y="9275"/>
                </a:cubicBezTo>
                <a:lnTo>
                  <a:pt x="60082" y="59048"/>
                </a:lnTo>
                <a:lnTo>
                  <a:pt x="9437" y="59048"/>
                </a:lnTo>
                <a:cubicBezTo>
                  <a:pt x="4225" y="59048"/>
                  <a:pt x="0" y="63201"/>
                  <a:pt x="0" y="68323"/>
                </a:cubicBezTo>
                <a:cubicBezTo>
                  <a:pt x="0" y="73445"/>
                  <a:pt x="4225" y="77598"/>
                  <a:pt x="9437" y="77598"/>
                </a:cubicBezTo>
                <a:lnTo>
                  <a:pt x="60082" y="77598"/>
                </a:lnTo>
                <a:lnTo>
                  <a:pt x="60082" y="127371"/>
                </a:lnTo>
                <a:cubicBezTo>
                  <a:pt x="60082" y="132493"/>
                  <a:pt x="64308" y="136646"/>
                  <a:pt x="69520" y="136646"/>
                </a:cubicBezTo>
                <a:cubicBezTo>
                  <a:pt x="74731" y="136646"/>
                  <a:pt x="78957" y="132493"/>
                  <a:pt x="78957" y="127371"/>
                </a:cubicBezTo>
                <a:lnTo>
                  <a:pt x="78957" y="77598"/>
                </a:lnTo>
                <a:lnTo>
                  <a:pt x="129602" y="77598"/>
                </a:lnTo>
                <a:cubicBezTo>
                  <a:pt x="134814" y="77598"/>
                  <a:pt x="139039" y="73445"/>
                  <a:pt x="139039" y="68323"/>
                </a:cubicBezTo>
                <a:cubicBezTo>
                  <a:pt x="139039" y="63201"/>
                  <a:pt x="134814" y="59048"/>
                  <a:pt x="129602" y="59048"/>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3" name="Graphic 17">
            <a:extLst>
              <a:ext uri="{FF2B5EF4-FFF2-40B4-BE49-F238E27FC236}">
                <a16:creationId xmlns:a16="http://schemas.microsoft.com/office/drawing/2014/main" id="{FC71CE45-EECF-4555-AD4B-1B3D0D5D1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6431" y="1956458"/>
            <a:ext cx="68353" cy="89570"/>
          </a:xfrm>
          <a:custGeom>
            <a:avLst/>
            <a:gdLst>
              <a:gd name="connsiteX0" fmla="*/ 91138 w 91138"/>
              <a:gd name="connsiteY0" fmla="*/ 44785 h 89570"/>
              <a:gd name="connsiteX1" fmla="*/ 45569 w 91138"/>
              <a:gd name="connsiteY1" fmla="*/ 89570 h 89570"/>
              <a:gd name="connsiteX2" fmla="*/ 0 w 91138"/>
              <a:gd name="connsiteY2" fmla="*/ 44785 h 89570"/>
              <a:gd name="connsiteX3" fmla="*/ 45569 w 91138"/>
              <a:gd name="connsiteY3" fmla="*/ 0 h 89570"/>
              <a:gd name="connsiteX4" fmla="*/ 91138 w 91138"/>
              <a:gd name="connsiteY4" fmla="*/ 44785 h 89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89570">
                <a:moveTo>
                  <a:pt x="91138" y="44785"/>
                </a:moveTo>
                <a:cubicBezTo>
                  <a:pt x="91138" y="69519"/>
                  <a:pt x="70736" y="89570"/>
                  <a:pt x="45569" y="89570"/>
                </a:cubicBezTo>
                <a:cubicBezTo>
                  <a:pt x="20402" y="89570"/>
                  <a:pt x="0" y="69519"/>
                  <a:pt x="0" y="44785"/>
                </a:cubicBezTo>
                <a:cubicBezTo>
                  <a:pt x="0" y="20051"/>
                  <a:pt x="20402" y="0"/>
                  <a:pt x="45569" y="0"/>
                </a:cubicBezTo>
                <a:cubicBezTo>
                  <a:pt x="70736" y="0"/>
                  <a:pt x="91138" y="20051"/>
                  <a:pt x="91138" y="44785"/>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5" name="Graphic 22">
            <a:extLst>
              <a:ext uri="{FF2B5EF4-FFF2-40B4-BE49-F238E27FC236}">
                <a16:creationId xmlns:a16="http://schemas.microsoft.com/office/drawing/2014/main" id="{53AA89D1-0C70-46BB-8E35-5722A4B18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55691" y="2177021"/>
            <a:ext cx="95785" cy="125516"/>
          </a:xfrm>
          <a:custGeom>
            <a:avLst/>
            <a:gdLst>
              <a:gd name="connsiteX0" fmla="*/ 63857 w 127714"/>
              <a:gd name="connsiteY0" fmla="*/ 18549 h 125516"/>
              <a:gd name="connsiteX1" fmla="*/ 108840 w 127714"/>
              <a:gd name="connsiteY1" fmla="*/ 62758 h 125516"/>
              <a:gd name="connsiteX2" fmla="*/ 63857 w 127714"/>
              <a:gd name="connsiteY2" fmla="*/ 106967 h 125516"/>
              <a:gd name="connsiteX3" fmla="*/ 18874 w 127714"/>
              <a:gd name="connsiteY3" fmla="*/ 62758 h 125516"/>
              <a:gd name="connsiteX4" fmla="*/ 63857 w 127714"/>
              <a:gd name="connsiteY4" fmla="*/ 18549 h 125516"/>
              <a:gd name="connsiteX5" fmla="*/ 63857 w 127714"/>
              <a:gd name="connsiteY5" fmla="*/ 0 h 125516"/>
              <a:gd name="connsiteX6" fmla="*/ 0 w 127714"/>
              <a:gd name="connsiteY6" fmla="*/ 62758 h 125516"/>
              <a:gd name="connsiteX7" fmla="*/ 63857 w 127714"/>
              <a:gd name="connsiteY7" fmla="*/ 125516 h 125516"/>
              <a:gd name="connsiteX8" fmla="*/ 127714 w 127714"/>
              <a:gd name="connsiteY8" fmla="*/ 62758 h 125516"/>
              <a:gd name="connsiteX9" fmla="*/ 63857 w 127714"/>
              <a:gd name="connsiteY9" fmla="*/ 0 h 12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5516">
                <a:moveTo>
                  <a:pt x="63857" y="18549"/>
                </a:moveTo>
                <a:cubicBezTo>
                  <a:pt x="88700" y="18549"/>
                  <a:pt x="108840" y="38342"/>
                  <a:pt x="108840" y="62758"/>
                </a:cubicBezTo>
                <a:cubicBezTo>
                  <a:pt x="108840" y="87174"/>
                  <a:pt x="88700" y="106967"/>
                  <a:pt x="63857" y="106967"/>
                </a:cubicBezTo>
                <a:cubicBezTo>
                  <a:pt x="39014" y="106967"/>
                  <a:pt x="18874" y="87174"/>
                  <a:pt x="18874" y="62758"/>
                </a:cubicBezTo>
                <a:cubicBezTo>
                  <a:pt x="18898" y="38352"/>
                  <a:pt x="39024" y="18573"/>
                  <a:pt x="63857" y="18549"/>
                </a:cubicBezTo>
                <a:moveTo>
                  <a:pt x="63857" y="0"/>
                </a:moveTo>
                <a:cubicBezTo>
                  <a:pt x="28590" y="0"/>
                  <a:pt x="0" y="28098"/>
                  <a:pt x="0" y="62758"/>
                </a:cubicBezTo>
                <a:cubicBezTo>
                  <a:pt x="0" y="97418"/>
                  <a:pt x="28590" y="125516"/>
                  <a:pt x="63857" y="125516"/>
                </a:cubicBezTo>
                <a:cubicBezTo>
                  <a:pt x="99124" y="125516"/>
                  <a:pt x="127714" y="97418"/>
                  <a:pt x="127714" y="62758"/>
                </a:cubicBezTo>
                <a:cubicBezTo>
                  <a:pt x="127714" y="28098"/>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424613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F05ACD0-FF4A-4F8F-B5C5-6A4EBD0D1B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C9AFA28-B5ED-4346-9AF7-68A157F16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4350" y="685800"/>
            <a:ext cx="81153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2" name="Title 1">
            <a:extLst>
              <a:ext uri="{FF2B5EF4-FFF2-40B4-BE49-F238E27FC236}">
                <a16:creationId xmlns:a16="http://schemas.microsoft.com/office/drawing/2014/main" id="{1342C002-8D71-1BC4-2EB8-2252EB3D9AAD}"/>
              </a:ext>
            </a:extLst>
          </p:cNvPr>
          <p:cNvSpPr>
            <a:spLocks noGrp="1"/>
          </p:cNvSpPr>
          <p:nvPr>
            <p:ph type="title"/>
          </p:nvPr>
        </p:nvSpPr>
        <p:spPr>
          <a:xfrm>
            <a:off x="1104456" y="1380564"/>
            <a:ext cx="3421026" cy="2346229"/>
          </a:xfrm>
        </p:spPr>
        <p:txBody>
          <a:bodyPr vert="horz" lIns="91440" tIns="45720" rIns="91440" bIns="45720" rtlCol="0" anchor="b">
            <a:normAutofit/>
          </a:bodyPr>
          <a:lstStyle/>
          <a:p>
            <a:pPr>
              <a:lnSpc>
                <a:spcPct val="90000"/>
              </a:lnSpc>
            </a:pPr>
            <a:br>
              <a:rPr lang="en-US" sz="1800" b="1" kern="1200">
                <a:solidFill>
                  <a:srgbClr val="595959"/>
                </a:solidFill>
                <a:latin typeface="+mj-lt"/>
                <a:ea typeface="+mj-ea"/>
                <a:cs typeface="+mj-cs"/>
              </a:rPr>
            </a:br>
            <a:r>
              <a:rPr lang="en-US" sz="1800" b="1" kern="1200">
                <a:solidFill>
                  <a:srgbClr val="595959"/>
                </a:solidFill>
                <a:latin typeface="+mj-lt"/>
                <a:ea typeface="+mj-ea"/>
                <a:cs typeface="+mj-cs"/>
              </a:rPr>
              <a:t>DEPORTMENT</a:t>
            </a:r>
            <a:r>
              <a:rPr lang="en-US" sz="1800" kern="1200">
                <a:solidFill>
                  <a:srgbClr val="595959"/>
                </a:solidFill>
                <a:latin typeface="+mj-lt"/>
                <a:ea typeface="+mj-ea"/>
                <a:cs typeface="+mj-cs"/>
              </a:rPr>
              <a:t> I</a:t>
            </a:r>
            <a:br>
              <a:rPr lang="en-US" sz="1800" kern="1200">
                <a:solidFill>
                  <a:srgbClr val="595959"/>
                </a:solidFill>
                <a:latin typeface="+mj-lt"/>
                <a:ea typeface="+mj-ea"/>
                <a:cs typeface="+mj-cs"/>
              </a:rPr>
            </a:br>
            <a:br>
              <a:rPr lang="en-US" sz="1800" kern="1200">
                <a:solidFill>
                  <a:srgbClr val="595959"/>
                </a:solidFill>
                <a:latin typeface="+mj-lt"/>
                <a:ea typeface="+mj-ea"/>
                <a:cs typeface="+mj-cs"/>
              </a:rPr>
            </a:br>
            <a:r>
              <a:rPr lang="en-US" sz="1800" kern="1200">
                <a:solidFill>
                  <a:srgbClr val="595959"/>
                </a:solidFill>
                <a:latin typeface="+mj-lt"/>
                <a:ea typeface="+mj-ea"/>
                <a:cs typeface="+mj-cs"/>
              </a:rPr>
              <a:t>The body as an instrument of performance:</a:t>
            </a:r>
            <a:br>
              <a:rPr lang="en-US" sz="1800" kern="1200">
                <a:solidFill>
                  <a:srgbClr val="595959"/>
                </a:solidFill>
                <a:latin typeface="+mj-lt"/>
                <a:ea typeface="+mj-ea"/>
                <a:cs typeface="+mj-cs"/>
              </a:rPr>
            </a:br>
            <a:r>
              <a:rPr lang="en-US" sz="1800" kern="1200">
                <a:solidFill>
                  <a:srgbClr val="595959"/>
                </a:solidFill>
                <a:latin typeface="+mj-lt"/>
                <a:ea typeface="+mj-ea"/>
                <a:cs typeface="+mj-cs"/>
              </a:rPr>
              <a:t>What does yawning mean in a classroom?</a:t>
            </a:r>
            <a:br>
              <a:rPr lang="en-US" sz="1800" kern="1200">
                <a:solidFill>
                  <a:srgbClr val="595959"/>
                </a:solidFill>
                <a:latin typeface="+mj-lt"/>
                <a:ea typeface="+mj-ea"/>
                <a:cs typeface="+mj-cs"/>
              </a:rPr>
            </a:br>
            <a:br>
              <a:rPr lang="en-US" sz="1800" kern="1200">
                <a:solidFill>
                  <a:srgbClr val="595959"/>
                </a:solidFill>
                <a:latin typeface="+mj-lt"/>
                <a:ea typeface="+mj-ea"/>
                <a:cs typeface="+mj-cs"/>
              </a:rPr>
            </a:br>
            <a:endParaRPr lang="en-US" sz="1800" kern="1200">
              <a:solidFill>
                <a:srgbClr val="595959"/>
              </a:solidFill>
              <a:latin typeface="+mj-lt"/>
              <a:ea typeface="+mj-ea"/>
              <a:cs typeface="+mj-cs"/>
            </a:endParaRPr>
          </a:p>
        </p:txBody>
      </p:sp>
      <p:pic>
        <p:nvPicPr>
          <p:cNvPr id="3" name="Picture 2">
            <a:extLst>
              <a:ext uri="{FF2B5EF4-FFF2-40B4-BE49-F238E27FC236}">
                <a16:creationId xmlns:a16="http://schemas.microsoft.com/office/drawing/2014/main" id="{DDEA81FA-8AA6-9B15-5C05-0E5A37995D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8201" y="2206526"/>
            <a:ext cx="3013822" cy="2444947"/>
          </a:xfrm>
          <a:prstGeom prst="rect">
            <a:avLst/>
          </a:prstGeom>
        </p:spPr>
      </p:pic>
    </p:spTree>
    <p:extLst>
      <p:ext uri="{BB962C8B-B14F-4D97-AF65-F5344CB8AC3E}">
        <p14:creationId xmlns:p14="http://schemas.microsoft.com/office/powerpoint/2010/main" val="7414555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5A8AFA4-5C32-4100-9C6D-839A47E15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6B5F253-7949-47C2-9DBD-1570ECDA2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4349" y="685800"/>
            <a:ext cx="4066277"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96B85D-94F1-A21A-794C-5C5ED0B07869}"/>
              </a:ext>
            </a:extLst>
          </p:cNvPr>
          <p:cNvSpPr>
            <a:spLocks noGrp="1"/>
          </p:cNvSpPr>
          <p:nvPr>
            <p:ph type="title"/>
          </p:nvPr>
        </p:nvSpPr>
        <p:spPr>
          <a:xfrm>
            <a:off x="1251319" y="1254763"/>
            <a:ext cx="2583711" cy="2481729"/>
          </a:xfrm>
        </p:spPr>
        <p:txBody>
          <a:bodyPr vert="horz" lIns="91440" tIns="45720" rIns="91440" bIns="45720" rtlCol="0" anchor="b">
            <a:normAutofit/>
          </a:bodyPr>
          <a:lstStyle/>
          <a:p>
            <a:pPr>
              <a:lnSpc>
                <a:spcPct val="90000"/>
              </a:lnSpc>
            </a:pPr>
            <a:r>
              <a:rPr lang="en-US" sz="2800">
                <a:solidFill>
                  <a:srgbClr val="595959"/>
                </a:solidFill>
              </a:rPr>
              <a:t>Is a classroom a gym?</a:t>
            </a:r>
          </a:p>
        </p:txBody>
      </p:sp>
      <p:pic>
        <p:nvPicPr>
          <p:cNvPr id="4" name="Picture 3" descr="A group of people sitting in a lecture hall&#10;&#10;Description automatically generated">
            <a:extLst>
              <a:ext uri="{FF2B5EF4-FFF2-40B4-BE49-F238E27FC236}">
                <a16:creationId xmlns:a16="http://schemas.microsoft.com/office/drawing/2014/main" id="{5AD0B290-0C39-E233-BC84-1371EE1EE078}"/>
              </a:ext>
            </a:extLst>
          </p:cNvPr>
          <p:cNvPicPr>
            <a:picLocks noChangeAspect="1"/>
          </p:cNvPicPr>
          <p:nvPr/>
        </p:nvPicPr>
        <p:blipFill rotWithShape="1">
          <a:blip r:embed="rId2">
            <a:extLst>
              <a:ext uri="{28A0092B-C50C-407E-A947-70E740481C1C}">
                <a14:useLocalDpi xmlns:a14="http://schemas.microsoft.com/office/drawing/2010/main" val="0"/>
              </a:ext>
            </a:extLst>
          </a:blip>
          <a:srcRect r="50632" b="-2"/>
          <a:stretch>
            <a:fillRect/>
          </a:stretch>
        </p:blipFill>
        <p:spPr>
          <a:xfrm>
            <a:off x="4580627" y="685799"/>
            <a:ext cx="4057650" cy="5486400"/>
          </a:xfrm>
          <a:prstGeom prst="rect">
            <a:avLst/>
          </a:prstGeom>
        </p:spPr>
      </p:pic>
    </p:spTree>
    <p:extLst>
      <p:ext uri="{BB962C8B-B14F-4D97-AF65-F5344CB8AC3E}">
        <p14:creationId xmlns:p14="http://schemas.microsoft.com/office/powerpoint/2010/main" val="37284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472C551-D440-40DF-9260-BDB9AC4096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595221AA-C5F4-B32F-7239-E86505D8DD9C}"/>
              </a:ext>
            </a:extLst>
          </p:cNvPr>
          <p:cNvSpPr>
            <a:spLocks noGrp="1"/>
          </p:cNvSpPr>
          <p:nvPr>
            <p:ph type="title"/>
          </p:nvPr>
        </p:nvSpPr>
        <p:spPr>
          <a:xfrm>
            <a:off x="746154" y="806470"/>
            <a:ext cx="6797646" cy="5822930"/>
          </a:xfrm>
        </p:spPr>
        <p:txBody>
          <a:bodyPr vert="horz" lIns="91440" tIns="45720" rIns="91440" bIns="45720" rtlCol="0" anchor="b">
            <a:normAutofit fontScale="90000"/>
          </a:bodyPr>
          <a:lstStyle/>
          <a:p>
            <a:pPr algn="l">
              <a:lnSpc>
                <a:spcPct val="90000"/>
              </a:lnSpc>
            </a:pPr>
            <a:br>
              <a:rPr lang="en-US" sz="1200" b="1" kern="1200" dirty="0">
                <a:solidFill>
                  <a:srgbClr val="FFFFFF"/>
                </a:solidFill>
                <a:latin typeface="+mj-lt"/>
                <a:ea typeface="+mj-ea"/>
                <a:cs typeface="+mj-cs"/>
              </a:rPr>
            </a:br>
            <a:br>
              <a:rPr lang="en-US" sz="1200" b="1" kern="1200" dirty="0">
                <a:solidFill>
                  <a:srgbClr val="FFFFFF"/>
                </a:solidFill>
                <a:latin typeface="+mj-lt"/>
                <a:ea typeface="+mj-ea"/>
                <a:cs typeface="+mj-cs"/>
              </a:rPr>
            </a:br>
            <a:br>
              <a:rPr lang="en-US" sz="1200" b="1" kern="1200" dirty="0">
                <a:solidFill>
                  <a:srgbClr val="FFFFFF"/>
                </a:solidFill>
                <a:latin typeface="+mj-lt"/>
                <a:ea typeface="+mj-ea"/>
                <a:cs typeface="+mj-cs"/>
              </a:rPr>
            </a:br>
            <a:br>
              <a:rPr lang="en-US" sz="1200" b="1" kern="1200" dirty="0">
                <a:solidFill>
                  <a:srgbClr val="FFFFFF"/>
                </a:solidFill>
                <a:latin typeface="+mj-lt"/>
                <a:ea typeface="+mj-ea"/>
                <a:cs typeface="+mj-cs"/>
              </a:rPr>
            </a:br>
            <a:br>
              <a:rPr lang="en-US" sz="1200" b="1" kern="1200" dirty="0">
                <a:solidFill>
                  <a:srgbClr val="FFFFFF"/>
                </a:solidFill>
                <a:latin typeface="+mj-lt"/>
                <a:ea typeface="+mj-ea"/>
                <a:cs typeface="+mj-cs"/>
              </a:rPr>
            </a:br>
            <a:br>
              <a:rPr lang="en-US" sz="1200" b="1" kern="1200" dirty="0">
                <a:solidFill>
                  <a:srgbClr val="FFFFFF"/>
                </a:solidFill>
                <a:latin typeface="+mj-lt"/>
                <a:ea typeface="+mj-ea"/>
                <a:cs typeface="+mj-cs"/>
              </a:rPr>
            </a:br>
            <a:br>
              <a:rPr lang="en-US" sz="1200" b="1" kern="1200" dirty="0">
                <a:solidFill>
                  <a:srgbClr val="FFFFFF"/>
                </a:solidFill>
                <a:latin typeface="+mj-lt"/>
                <a:ea typeface="+mj-ea"/>
                <a:cs typeface="+mj-cs"/>
              </a:rPr>
            </a:br>
            <a:br>
              <a:rPr lang="en-US" sz="1200" b="1" kern="1200" dirty="0">
                <a:solidFill>
                  <a:srgbClr val="FFFFFF"/>
                </a:solidFill>
                <a:latin typeface="+mj-lt"/>
                <a:ea typeface="+mj-ea"/>
                <a:cs typeface="+mj-cs"/>
              </a:rPr>
            </a:br>
            <a:br>
              <a:rPr lang="en-US" sz="1200" b="1" kern="1200" dirty="0">
                <a:solidFill>
                  <a:srgbClr val="FFFFFF"/>
                </a:solidFill>
                <a:latin typeface="+mj-lt"/>
                <a:ea typeface="+mj-ea"/>
                <a:cs typeface="+mj-cs"/>
              </a:rPr>
            </a:br>
            <a:br>
              <a:rPr lang="en-US" sz="12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br>
              <a:rPr lang="en-US" sz="3100" b="1" kern="1200" dirty="0">
                <a:solidFill>
                  <a:srgbClr val="FFFFFF"/>
                </a:solidFill>
                <a:latin typeface="+mj-lt"/>
                <a:ea typeface="+mj-ea"/>
                <a:cs typeface="+mj-cs"/>
              </a:rPr>
            </a:br>
            <a:r>
              <a:rPr lang="en-US" sz="3100" b="1" dirty="0">
                <a:solidFill>
                  <a:srgbClr val="FFFFFF"/>
                </a:solidFill>
              </a:rPr>
              <a:t>DEPORTMENT</a:t>
            </a:r>
            <a:r>
              <a:rPr lang="en-US" sz="3100" dirty="0">
                <a:solidFill>
                  <a:srgbClr val="FFFFFF"/>
                </a:solidFill>
              </a:rPr>
              <a:t> </a:t>
            </a:r>
            <a:r>
              <a:rPr lang="en-US" sz="3100" b="1" dirty="0">
                <a:solidFill>
                  <a:srgbClr val="FFFFFF"/>
                </a:solidFill>
              </a:rPr>
              <a:t>II</a:t>
            </a:r>
            <a:br>
              <a:rPr lang="en-US" sz="3100" b="1" dirty="0">
                <a:solidFill>
                  <a:srgbClr val="FFFFFF"/>
                </a:solidFill>
              </a:rPr>
            </a:br>
            <a:br>
              <a:rPr lang="en-US" sz="3100" dirty="0">
                <a:solidFill>
                  <a:srgbClr val="FFFFFF"/>
                </a:solidFill>
              </a:rPr>
            </a:br>
            <a:r>
              <a:rPr lang="en-US" sz="3100" dirty="0">
                <a:solidFill>
                  <a:srgbClr val="FFFFFF"/>
                </a:solidFill>
              </a:rPr>
              <a:t>Laptops and other electronic devices are allowed.</a:t>
            </a:r>
            <a:br>
              <a:rPr lang="en-US" sz="3100" dirty="0">
                <a:solidFill>
                  <a:srgbClr val="FFFFFF"/>
                </a:solidFill>
              </a:rPr>
            </a:br>
            <a:br>
              <a:rPr lang="en-US" sz="3100" dirty="0">
                <a:solidFill>
                  <a:srgbClr val="FFFFFF"/>
                </a:solidFill>
              </a:rPr>
            </a:br>
            <a:r>
              <a:rPr lang="en-US" sz="3100" b="1" dirty="0">
                <a:solidFill>
                  <a:schemeClr val="accent2">
                    <a:lumMod val="75000"/>
                  </a:schemeClr>
                </a:solidFill>
              </a:rPr>
              <a:t>HOWEVER: </a:t>
            </a:r>
            <a:r>
              <a:rPr lang="en-US" sz="3100" dirty="0">
                <a:solidFill>
                  <a:srgbClr val="FFFFFF"/>
                </a:solidFill>
              </a:rPr>
              <a:t>Not depending on such instruments usher in better comprehension and higher grades.</a:t>
            </a:r>
            <a:br>
              <a:rPr lang="en-US" sz="3100" dirty="0">
                <a:solidFill>
                  <a:srgbClr val="FFFFFF"/>
                </a:solidFill>
              </a:rPr>
            </a:br>
            <a:br>
              <a:rPr lang="en-US" sz="3100" dirty="0">
                <a:solidFill>
                  <a:srgbClr val="FFFFFF"/>
                </a:solidFill>
              </a:rPr>
            </a:br>
            <a:r>
              <a:rPr lang="en-US" sz="3100" dirty="0">
                <a:solidFill>
                  <a:srgbClr val="FFFFFF"/>
                </a:solidFill>
              </a:rPr>
              <a:t>Please don’t “multitask.”</a:t>
            </a:r>
            <a:br>
              <a:rPr lang="en-US" sz="3100" dirty="0">
                <a:solidFill>
                  <a:srgbClr val="FFFFFF"/>
                </a:solidFill>
              </a:rPr>
            </a:br>
            <a:br>
              <a:rPr lang="en-US" sz="3100" dirty="0">
                <a:solidFill>
                  <a:srgbClr val="FFFFFF"/>
                </a:solidFill>
              </a:rPr>
            </a:br>
            <a:r>
              <a:rPr lang="en-US" sz="3100" dirty="0">
                <a:solidFill>
                  <a:srgbClr val="FFFFFF"/>
                </a:solidFill>
              </a:rPr>
              <a:t>The ultimate issue is about</a:t>
            </a:r>
            <a:br>
              <a:rPr lang="en-US" sz="3100" dirty="0">
                <a:solidFill>
                  <a:srgbClr val="FFFFFF"/>
                </a:solidFill>
              </a:rPr>
            </a:br>
            <a:r>
              <a:rPr lang="en-US" sz="3100" dirty="0">
                <a:solidFill>
                  <a:srgbClr val="FFFFFF"/>
                </a:solidFill>
              </a:rPr>
              <a:t>MUTUAL RESPECT</a:t>
            </a:r>
            <a:br>
              <a:rPr lang="en-US" sz="3100" b="1" kern="1200" dirty="0">
                <a:solidFill>
                  <a:srgbClr val="FFFFFF"/>
                </a:solidFill>
                <a:latin typeface="+mj-lt"/>
                <a:ea typeface="+mj-ea"/>
                <a:cs typeface="+mj-cs"/>
              </a:rPr>
            </a:br>
            <a:endParaRPr lang="en-US" sz="3100" kern="1200" dirty="0">
              <a:solidFill>
                <a:srgbClr val="FFFFFF"/>
              </a:solidFill>
              <a:latin typeface="+mj-lt"/>
              <a:ea typeface="+mj-ea"/>
              <a:cs typeface="+mj-cs"/>
            </a:endParaRPr>
          </a:p>
        </p:txBody>
      </p:sp>
      <p:cxnSp>
        <p:nvCxnSpPr>
          <p:cNvPr id="9" name="Straight Connector 8">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58" y="806470"/>
            <a:ext cx="6340078"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1"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0755" y="1225788"/>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3"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1141" y="1685867"/>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15"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0971" y="2175690"/>
            <a:ext cx="7181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1798791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F05ACD0-FF4A-4F8F-B5C5-6A4EBD0D1B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C9AFA28-B5ED-4346-9AF7-68A157F16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4350" y="685800"/>
            <a:ext cx="8115300" cy="5486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2" name="Title 1">
            <a:extLst>
              <a:ext uri="{FF2B5EF4-FFF2-40B4-BE49-F238E27FC236}">
                <a16:creationId xmlns:a16="http://schemas.microsoft.com/office/drawing/2014/main" id="{CF0328EA-9752-6800-30A0-C7E3F83E7305}"/>
              </a:ext>
            </a:extLst>
          </p:cNvPr>
          <p:cNvSpPr>
            <a:spLocks noGrp="1"/>
          </p:cNvSpPr>
          <p:nvPr>
            <p:ph type="title"/>
          </p:nvPr>
        </p:nvSpPr>
        <p:spPr>
          <a:xfrm>
            <a:off x="914400" y="1380564"/>
            <a:ext cx="3886200" cy="2734236"/>
          </a:xfrm>
        </p:spPr>
        <p:txBody>
          <a:bodyPr vert="horz" lIns="91440" tIns="45720" rIns="91440" bIns="45720" rtlCol="0" anchor="b">
            <a:normAutofit fontScale="90000"/>
          </a:bodyPr>
          <a:lstStyle/>
          <a:p>
            <a:pPr>
              <a:lnSpc>
                <a:spcPct val="90000"/>
              </a:lnSpc>
            </a:pPr>
            <a:br>
              <a:rPr lang="en-US" sz="1500" kern="1200" dirty="0">
                <a:solidFill>
                  <a:srgbClr val="595959"/>
                </a:solidFill>
                <a:latin typeface="+mj-lt"/>
                <a:ea typeface="+mj-ea"/>
                <a:cs typeface="+mj-cs"/>
              </a:rPr>
            </a:br>
            <a:br>
              <a:rPr lang="en-US" sz="1500" kern="1200" dirty="0">
                <a:solidFill>
                  <a:srgbClr val="595959"/>
                </a:solidFill>
                <a:latin typeface="+mj-lt"/>
                <a:ea typeface="+mj-ea"/>
                <a:cs typeface="+mj-cs"/>
              </a:rPr>
            </a:br>
            <a:br>
              <a:rPr lang="en-US" sz="1500" kern="1200" dirty="0">
                <a:solidFill>
                  <a:srgbClr val="595959"/>
                </a:solidFill>
                <a:latin typeface="+mj-lt"/>
                <a:ea typeface="+mj-ea"/>
                <a:cs typeface="+mj-cs"/>
              </a:rPr>
            </a:br>
            <a:br>
              <a:rPr lang="en-US" sz="1500" kern="1200" dirty="0">
                <a:solidFill>
                  <a:srgbClr val="595959"/>
                </a:solidFill>
                <a:latin typeface="+mj-lt"/>
                <a:ea typeface="+mj-ea"/>
                <a:cs typeface="+mj-cs"/>
              </a:rPr>
            </a:br>
            <a:br>
              <a:rPr lang="en-US" sz="2400" kern="1200" dirty="0">
                <a:solidFill>
                  <a:srgbClr val="595959"/>
                </a:solidFill>
                <a:latin typeface="+mj-lt"/>
                <a:ea typeface="+mj-ea"/>
                <a:cs typeface="+mj-cs"/>
              </a:rPr>
            </a:br>
            <a:r>
              <a:rPr lang="en-US" sz="2400" kern="1200" dirty="0">
                <a:solidFill>
                  <a:srgbClr val="595959"/>
                </a:solidFill>
                <a:latin typeface="+mj-lt"/>
                <a:ea typeface="+mj-ea"/>
                <a:cs typeface="+mj-cs"/>
              </a:rPr>
              <a:t>DEPORTMENT III</a:t>
            </a:r>
            <a:br>
              <a:rPr lang="en-US" sz="2400" kern="1200" dirty="0">
                <a:solidFill>
                  <a:srgbClr val="595959"/>
                </a:solidFill>
                <a:latin typeface="+mj-lt"/>
                <a:ea typeface="+mj-ea"/>
                <a:cs typeface="+mj-cs"/>
              </a:rPr>
            </a:br>
            <a:br>
              <a:rPr lang="en-US" sz="2400" kern="1200" dirty="0">
                <a:solidFill>
                  <a:srgbClr val="595959"/>
                </a:solidFill>
                <a:latin typeface="+mj-lt"/>
                <a:ea typeface="+mj-ea"/>
                <a:cs typeface="+mj-cs"/>
              </a:rPr>
            </a:br>
            <a:r>
              <a:rPr lang="en-US" sz="2400" kern="1200" dirty="0">
                <a:solidFill>
                  <a:srgbClr val="595959"/>
                </a:solidFill>
                <a:latin typeface="+mj-lt"/>
                <a:ea typeface="+mj-ea"/>
                <a:cs typeface="+mj-cs"/>
              </a:rPr>
              <a:t>Late and early arrivals:</a:t>
            </a:r>
            <a:br>
              <a:rPr lang="en-US" sz="2400" kern="1200" dirty="0">
                <a:solidFill>
                  <a:srgbClr val="595959"/>
                </a:solidFill>
                <a:latin typeface="+mj-lt"/>
                <a:ea typeface="+mj-ea"/>
                <a:cs typeface="+mj-cs"/>
              </a:rPr>
            </a:br>
            <a:r>
              <a:rPr lang="en-US" sz="2400" kern="1200" dirty="0">
                <a:solidFill>
                  <a:srgbClr val="595959"/>
                </a:solidFill>
                <a:latin typeface="+mj-lt"/>
                <a:ea typeface="+mj-ea"/>
                <a:cs typeface="+mj-cs"/>
              </a:rPr>
              <a:t>Can you let the instructor know?</a:t>
            </a:r>
            <a:br>
              <a:rPr lang="en-US" sz="2400" kern="1200" dirty="0">
                <a:solidFill>
                  <a:srgbClr val="595959"/>
                </a:solidFill>
                <a:latin typeface="+mj-lt"/>
                <a:ea typeface="+mj-ea"/>
                <a:cs typeface="+mj-cs"/>
              </a:rPr>
            </a:br>
            <a:r>
              <a:rPr lang="en-US" sz="2400" kern="1200" dirty="0">
                <a:solidFill>
                  <a:srgbClr val="595959"/>
                </a:solidFill>
                <a:latin typeface="+mj-lt"/>
                <a:ea typeface="+mj-ea"/>
                <a:cs typeface="+mj-cs"/>
              </a:rPr>
              <a:t>PLEASE?</a:t>
            </a:r>
          </a:p>
        </p:txBody>
      </p:sp>
      <p:pic>
        <p:nvPicPr>
          <p:cNvPr id="3" name="Picture 2">
            <a:extLst>
              <a:ext uri="{FF2B5EF4-FFF2-40B4-BE49-F238E27FC236}">
                <a16:creationId xmlns:a16="http://schemas.microsoft.com/office/drawing/2014/main" id="{9658AE4E-A683-39C4-9459-8B50899EB2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8201" y="1922089"/>
            <a:ext cx="3013822" cy="3013822"/>
          </a:xfrm>
          <a:prstGeom prst="rect">
            <a:avLst/>
          </a:prstGeom>
        </p:spPr>
      </p:pic>
    </p:spTree>
    <p:extLst>
      <p:ext uri="{BB962C8B-B14F-4D97-AF65-F5344CB8AC3E}">
        <p14:creationId xmlns:p14="http://schemas.microsoft.com/office/powerpoint/2010/main" val="3717799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5E3DBDDA-212A-17D5-A040-C6ADC9E1DA24}"/>
              </a:ext>
            </a:extLst>
          </p:cNvPr>
          <p:cNvSpPr>
            <a:spLocks noGrp="1"/>
          </p:cNvSpPr>
          <p:nvPr>
            <p:ph type="title"/>
          </p:nvPr>
        </p:nvSpPr>
        <p:spPr>
          <a:xfrm>
            <a:off x="2910322" y="583345"/>
            <a:ext cx="5370268" cy="4164820"/>
          </a:xfrm>
        </p:spPr>
        <p:txBody>
          <a:bodyPr vert="horz" lIns="91440" tIns="45720" rIns="91440" bIns="45720" rtlCol="0" anchor="t">
            <a:normAutofit fontScale="90000"/>
          </a:bodyPr>
          <a:lstStyle/>
          <a:p>
            <a:pPr algn="l">
              <a:lnSpc>
                <a:spcPct val="90000"/>
              </a:lnSpc>
            </a:pPr>
            <a:br>
              <a:rPr lang="en-US" sz="2300" kern="1200" dirty="0">
                <a:solidFill>
                  <a:srgbClr val="FFFFFF"/>
                </a:solidFill>
                <a:latin typeface="+mj-lt"/>
                <a:ea typeface="+mj-ea"/>
                <a:cs typeface="+mj-cs"/>
              </a:rPr>
            </a:br>
            <a:br>
              <a:rPr lang="en-US" sz="2300" kern="1200" dirty="0">
                <a:solidFill>
                  <a:srgbClr val="FFFFFF"/>
                </a:solidFill>
                <a:latin typeface="+mj-lt"/>
                <a:ea typeface="+mj-ea"/>
                <a:cs typeface="+mj-cs"/>
              </a:rPr>
            </a:br>
            <a:br>
              <a:rPr lang="en-US" sz="2300" kern="1200" dirty="0">
                <a:solidFill>
                  <a:srgbClr val="FFFFFF"/>
                </a:solidFill>
                <a:latin typeface="+mj-lt"/>
                <a:ea typeface="+mj-ea"/>
                <a:cs typeface="+mj-cs"/>
              </a:rPr>
            </a:br>
            <a:br>
              <a:rPr lang="en-US" sz="2300" kern="1200" dirty="0">
                <a:solidFill>
                  <a:srgbClr val="FFFFFF"/>
                </a:solidFill>
                <a:latin typeface="+mj-lt"/>
                <a:ea typeface="+mj-ea"/>
                <a:cs typeface="+mj-cs"/>
              </a:rPr>
            </a:br>
            <a:br>
              <a:rPr lang="en-US" sz="2300" kern="1200" dirty="0">
                <a:solidFill>
                  <a:srgbClr val="FFFFFF"/>
                </a:solidFill>
                <a:latin typeface="+mj-lt"/>
                <a:ea typeface="+mj-ea"/>
                <a:cs typeface="+mj-cs"/>
              </a:rPr>
            </a:br>
            <a:br>
              <a:rPr lang="en-US" sz="2300" kern="1200" dirty="0">
                <a:solidFill>
                  <a:srgbClr val="FFFFFF"/>
                </a:solidFill>
                <a:latin typeface="+mj-lt"/>
                <a:ea typeface="+mj-ea"/>
                <a:cs typeface="+mj-cs"/>
              </a:rPr>
            </a:br>
            <a:br>
              <a:rPr lang="en-US" sz="2300" kern="1200" dirty="0">
                <a:solidFill>
                  <a:srgbClr val="FFFFFF"/>
                </a:solidFill>
                <a:latin typeface="+mj-lt"/>
                <a:ea typeface="+mj-ea"/>
                <a:cs typeface="+mj-cs"/>
              </a:rPr>
            </a:br>
            <a:br>
              <a:rPr lang="en-US" sz="2300" kern="1200" dirty="0">
                <a:solidFill>
                  <a:srgbClr val="FFFFFF"/>
                </a:solidFill>
                <a:latin typeface="+mj-lt"/>
                <a:ea typeface="+mj-ea"/>
                <a:cs typeface="+mj-cs"/>
              </a:rPr>
            </a:br>
            <a:br>
              <a:rPr lang="en-US" sz="2300" kern="1200" dirty="0">
                <a:solidFill>
                  <a:srgbClr val="FFFFFF"/>
                </a:solidFill>
                <a:latin typeface="+mj-lt"/>
                <a:ea typeface="+mj-ea"/>
                <a:cs typeface="+mj-cs"/>
              </a:rPr>
            </a:br>
            <a:r>
              <a:rPr lang="en-US" sz="4000" kern="1200" dirty="0">
                <a:solidFill>
                  <a:srgbClr val="FFFFFF"/>
                </a:solidFill>
                <a:latin typeface="+mj-lt"/>
                <a:ea typeface="+mj-ea"/>
                <a:cs typeface="+mj-cs"/>
              </a:rPr>
              <a:t>Preceptors’ Office Hours</a:t>
            </a:r>
            <a:br>
              <a:rPr lang="en-US" sz="4000" kern="1200" dirty="0">
                <a:solidFill>
                  <a:srgbClr val="FFFFFF"/>
                </a:solidFill>
                <a:latin typeface="+mj-lt"/>
                <a:ea typeface="+mj-ea"/>
                <a:cs typeface="+mj-cs"/>
              </a:rPr>
            </a:br>
            <a:br>
              <a:rPr lang="en-US" sz="4000" kern="1200" dirty="0">
                <a:solidFill>
                  <a:srgbClr val="FFFFFF"/>
                </a:solidFill>
                <a:latin typeface="+mj-lt"/>
                <a:ea typeface="+mj-ea"/>
                <a:cs typeface="+mj-cs"/>
              </a:rPr>
            </a:br>
            <a:r>
              <a:rPr lang="en-US" sz="4000" kern="1200" dirty="0">
                <a:solidFill>
                  <a:srgbClr val="FFFFFF"/>
                </a:solidFill>
                <a:latin typeface="+mj-lt"/>
                <a:ea typeface="+mj-ea"/>
                <a:cs typeface="+mj-cs"/>
              </a:rPr>
              <a:t>PRECEPT TIMES</a:t>
            </a:r>
          </a:p>
        </p:txBody>
      </p:sp>
      <p:sp>
        <p:nvSpPr>
          <p:cNvPr id="9"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5769" y="583345"/>
            <a:ext cx="10427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1"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74854" y="812640"/>
            <a:ext cx="68353"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4114" y="1037066"/>
            <a:ext cx="95785"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085"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7"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7318" y="5636680"/>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3881" y="6096759"/>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5716" y="6238029"/>
            <a:ext cx="7181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1395364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1143001" y="583345"/>
            <a:ext cx="7137589" cy="4164820"/>
          </a:xfrm>
        </p:spPr>
        <p:txBody>
          <a:bodyPr vert="horz" lIns="91440" tIns="45720" rIns="91440" bIns="45720" rtlCol="0" anchor="t">
            <a:normAutofit fontScale="90000"/>
          </a:bodyPr>
          <a:lstStyle/>
          <a:p>
            <a:pPr>
              <a:lnSpc>
                <a:spcPct val="90000"/>
              </a:lnSpc>
            </a:pPr>
            <a:br>
              <a:rPr lang="en-US" sz="1800" kern="1200" dirty="0">
                <a:solidFill>
                  <a:srgbClr val="FFFFFF"/>
                </a:solidFill>
                <a:latin typeface="+mj-lt"/>
                <a:ea typeface="+mj-ea"/>
                <a:cs typeface="+mj-cs"/>
              </a:rPr>
            </a:br>
            <a:br>
              <a:rPr lang="en-US" sz="2400" kern="1200" dirty="0">
                <a:solidFill>
                  <a:srgbClr val="FFFFFF"/>
                </a:solidFill>
                <a:latin typeface="+mj-lt"/>
                <a:ea typeface="+mj-ea"/>
                <a:cs typeface="+mj-cs"/>
              </a:rPr>
            </a:br>
            <a:br>
              <a:rPr lang="en-US" sz="2400" kern="1200" dirty="0">
                <a:solidFill>
                  <a:srgbClr val="FFFFFF"/>
                </a:solidFill>
                <a:latin typeface="+mj-lt"/>
                <a:ea typeface="+mj-ea"/>
                <a:cs typeface="+mj-cs"/>
              </a:rPr>
            </a:br>
            <a:r>
              <a:rPr lang="en-US" sz="4900" kern="1200" dirty="0">
                <a:solidFill>
                  <a:srgbClr val="FFFFFF"/>
                </a:solidFill>
                <a:latin typeface="+mj-lt"/>
                <a:ea typeface="+mj-ea"/>
                <a:cs typeface="+mj-cs"/>
              </a:rPr>
              <a:t>Syllabus</a:t>
            </a:r>
            <a:br>
              <a:rPr lang="en-US" sz="4900" kern="1200" dirty="0">
                <a:solidFill>
                  <a:srgbClr val="FFFFFF"/>
                </a:solidFill>
                <a:latin typeface="+mj-lt"/>
                <a:ea typeface="+mj-ea"/>
                <a:cs typeface="+mj-cs"/>
              </a:rPr>
            </a:br>
            <a:r>
              <a:rPr lang="en-US" sz="4900" kern="1200" dirty="0">
                <a:solidFill>
                  <a:srgbClr val="FFFFFF"/>
                </a:solidFill>
                <a:latin typeface="+mj-lt"/>
                <a:ea typeface="+mj-ea"/>
                <a:cs typeface="+mj-cs"/>
              </a:rPr>
              <a:t>Readings</a:t>
            </a:r>
            <a:br>
              <a:rPr lang="en-US" sz="4900" kern="1200" dirty="0">
                <a:solidFill>
                  <a:srgbClr val="FFFFFF"/>
                </a:solidFill>
                <a:latin typeface="+mj-lt"/>
                <a:ea typeface="+mj-ea"/>
                <a:cs typeface="+mj-cs"/>
              </a:rPr>
            </a:br>
            <a:r>
              <a:rPr lang="en-US" sz="4900" kern="1200" dirty="0">
                <a:solidFill>
                  <a:srgbClr val="FFFFFF"/>
                </a:solidFill>
                <a:latin typeface="+mj-lt"/>
                <a:ea typeface="+mj-ea"/>
                <a:cs typeface="+mj-cs"/>
              </a:rPr>
              <a:t>Requirements</a:t>
            </a:r>
            <a:br>
              <a:rPr lang="en-US" sz="4900" kern="1200" dirty="0">
                <a:solidFill>
                  <a:srgbClr val="FFFFFF"/>
                </a:solidFill>
                <a:latin typeface="+mj-lt"/>
                <a:ea typeface="+mj-ea"/>
                <a:cs typeface="+mj-cs"/>
              </a:rPr>
            </a:br>
            <a:r>
              <a:rPr lang="en-US" sz="4900" kern="1200" dirty="0">
                <a:solidFill>
                  <a:srgbClr val="FFFFFF"/>
                </a:solidFill>
                <a:latin typeface="+mj-lt"/>
                <a:ea typeface="+mj-ea"/>
                <a:cs typeface="+mj-cs"/>
              </a:rPr>
              <a:t>Office Hours</a:t>
            </a:r>
            <a:br>
              <a:rPr lang="en-US" sz="4900" kern="1200" dirty="0">
                <a:solidFill>
                  <a:srgbClr val="FFFFFF"/>
                </a:solidFill>
                <a:latin typeface="+mj-lt"/>
                <a:ea typeface="+mj-ea"/>
                <a:cs typeface="+mj-cs"/>
              </a:rPr>
            </a:br>
            <a:r>
              <a:rPr lang="en-US" sz="4900" kern="1200" dirty="0">
                <a:solidFill>
                  <a:srgbClr val="FFFFFF"/>
                </a:solidFill>
                <a:latin typeface="+mj-lt"/>
                <a:ea typeface="+mj-ea"/>
                <a:cs typeface="+mj-cs"/>
              </a:rPr>
              <a:t> </a:t>
            </a:r>
            <a:br>
              <a:rPr lang="en-US" sz="4900" kern="1200" dirty="0">
                <a:solidFill>
                  <a:srgbClr val="FFFFFF"/>
                </a:solidFill>
                <a:latin typeface="+mj-lt"/>
                <a:ea typeface="+mj-ea"/>
                <a:cs typeface="+mj-cs"/>
              </a:rPr>
            </a:br>
            <a:r>
              <a:rPr lang="en-US" sz="4900" b="1" kern="1200" dirty="0">
                <a:solidFill>
                  <a:srgbClr val="FFFFFF"/>
                </a:solidFill>
                <a:latin typeface="+mj-lt"/>
                <a:ea typeface="+mj-ea"/>
                <a:cs typeface="+mj-cs"/>
              </a:rPr>
              <a:t>ACADEMIC INTEGRITY</a:t>
            </a:r>
            <a:br>
              <a:rPr lang="en-US" sz="4900" b="1" kern="1200" dirty="0">
                <a:solidFill>
                  <a:srgbClr val="FFFFFF"/>
                </a:solidFill>
                <a:latin typeface="+mj-lt"/>
                <a:ea typeface="+mj-ea"/>
                <a:cs typeface="+mj-cs"/>
              </a:rPr>
            </a:br>
            <a:r>
              <a:rPr lang="en-US" sz="4900" b="1" kern="1200" dirty="0">
                <a:solidFill>
                  <a:srgbClr val="FFFFFF"/>
                </a:solidFill>
                <a:latin typeface="+mj-lt"/>
                <a:ea typeface="+mj-ea"/>
                <a:cs typeface="+mj-cs"/>
              </a:rPr>
              <a:t>Plagiarism</a:t>
            </a:r>
            <a:br>
              <a:rPr lang="en-US" sz="4900" b="1" kern="1200" dirty="0">
                <a:solidFill>
                  <a:srgbClr val="FFFFFF"/>
                </a:solidFill>
                <a:latin typeface="+mj-lt"/>
                <a:ea typeface="+mj-ea"/>
                <a:cs typeface="+mj-cs"/>
              </a:rPr>
            </a:br>
            <a:r>
              <a:rPr lang="en-US" sz="4900" b="1" kern="1200" dirty="0">
                <a:solidFill>
                  <a:srgbClr val="FFFFFF"/>
                </a:solidFill>
                <a:latin typeface="+mj-lt"/>
                <a:ea typeface="+mj-ea"/>
                <a:cs typeface="+mj-cs"/>
              </a:rPr>
              <a:t>AI</a:t>
            </a:r>
            <a:endParaRPr lang="en-US" sz="4900" kern="1200" dirty="0">
              <a:solidFill>
                <a:srgbClr val="FFFFFF"/>
              </a:solidFill>
              <a:latin typeface="+mj-lt"/>
              <a:ea typeface="+mj-ea"/>
              <a:cs typeface="+mj-cs"/>
            </a:endParaRPr>
          </a:p>
        </p:txBody>
      </p:sp>
      <p:sp>
        <p:nvSpPr>
          <p:cNvPr id="9"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5769" y="583345"/>
            <a:ext cx="10427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1"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74854" y="812640"/>
            <a:ext cx="68353"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4114" y="1037066"/>
            <a:ext cx="95785"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085"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7"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7318" y="5636680"/>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3881" y="6096759"/>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5716" y="6238029"/>
            <a:ext cx="7181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4090789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31A32C8-DC6D-5112-7B89-938F2A379BC3}"/>
              </a:ext>
            </a:extLst>
          </p:cNvPr>
          <p:cNvSpPr>
            <a:spLocks noGrp="1"/>
          </p:cNvSpPr>
          <p:nvPr>
            <p:ph type="title"/>
          </p:nvPr>
        </p:nvSpPr>
        <p:spPr>
          <a:xfrm>
            <a:off x="2910322" y="583345"/>
            <a:ext cx="5370268" cy="4164820"/>
          </a:xfrm>
        </p:spPr>
        <p:txBody>
          <a:bodyPr vert="horz" lIns="91440" tIns="45720" rIns="91440" bIns="45720" rtlCol="0" anchor="t">
            <a:normAutofit/>
          </a:bodyPr>
          <a:lstStyle/>
          <a:p>
            <a:pPr algn="r">
              <a:lnSpc>
                <a:spcPct val="90000"/>
              </a:lnSpc>
            </a:pPr>
            <a:endParaRPr lang="en-US" sz="7000" kern="1200" dirty="0">
              <a:solidFill>
                <a:srgbClr val="FFFFFF"/>
              </a:solidFill>
              <a:latin typeface="+mj-lt"/>
              <a:ea typeface="+mj-ea"/>
              <a:cs typeface="+mj-cs"/>
            </a:endParaRPr>
          </a:p>
        </p:txBody>
      </p:sp>
      <p:sp>
        <p:nvSpPr>
          <p:cNvPr id="9"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05769" y="583345"/>
            <a:ext cx="10427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1"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74854" y="812640"/>
            <a:ext cx="68353"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94114" y="1037066"/>
            <a:ext cx="95785"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5" name="Straight Connector 1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2085"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7"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7318" y="5636680"/>
            <a:ext cx="113652"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33881" y="6096759"/>
            <a:ext cx="81469"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5716" y="6238029"/>
            <a:ext cx="7181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pic>
        <p:nvPicPr>
          <p:cNvPr id="4" name="Picture 3" descr="A cartoon of a person and a tv character walking with a suitcase&#10;&#10;AI-generated content may be incorrect.">
            <a:extLst>
              <a:ext uri="{FF2B5EF4-FFF2-40B4-BE49-F238E27FC236}">
                <a16:creationId xmlns:a16="http://schemas.microsoft.com/office/drawing/2014/main" id="{38C9A115-328F-B131-0432-BC6D7033654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2509" y="259024"/>
            <a:ext cx="4172004" cy="3708448"/>
          </a:xfrm>
          <a:prstGeom prst="rect">
            <a:avLst/>
          </a:prstGeom>
        </p:spPr>
      </p:pic>
      <p:pic>
        <p:nvPicPr>
          <p:cNvPr id="5" name="Picture 4" descr="A poster with a person and a robot&#10;&#10;AI-generated content may be incorrect.">
            <a:extLst>
              <a:ext uri="{FF2B5EF4-FFF2-40B4-BE49-F238E27FC236}">
                <a16:creationId xmlns:a16="http://schemas.microsoft.com/office/drawing/2014/main" id="{64E90A57-CAEF-639F-0E5B-FBDB7FB40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9561" y="2186004"/>
            <a:ext cx="3728431" cy="4641347"/>
          </a:xfrm>
          <a:prstGeom prst="rect">
            <a:avLst/>
          </a:prstGeom>
        </p:spPr>
      </p:pic>
    </p:spTree>
    <p:extLst>
      <p:ext uri="{BB962C8B-B14F-4D97-AF65-F5344CB8AC3E}">
        <p14:creationId xmlns:p14="http://schemas.microsoft.com/office/powerpoint/2010/main" val="10719006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2365</TotalTime>
  <Words>620</Words>
  <Application>Microsoft Office PowerPoint</Application>
  <PresentationFormat>On-screen Show (4:3)</PresentationFormat>
  <Paragraphs>21</Paragraphs>
  <Slides>22</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Office Theme</vt:lpstr>
      <vt:lpstr>SYSTEMIC RACISM:  MYTHS AND REALITIES SOC 373  Patricia Fernández-Kelly Princeton University Department of Sociology</vt:lpstr>
      <vt:lpstr> Welcome ALL who bring gifts of many kinds: Auditors First-Year Students Student Athletes Transfer Students Differently Abled Students International Students Latinx Students Students in the LGBTQ Community Children of Immigrants || Undocumented Students DREAMERS Students of all races, ethnicities, and nationalities Students of all Religious and Philosophical backgrounds Students still looking for an identity   </vt:lpstr>
      <vt:lpstr> DEPORTMENT I  The body as an instrument of performance: What does yawning mean in a classroom?  </vt:lpstr>
      <vt:lpstr>Is a classroom a gym?</vt:lpstr>
      <vt:lpstr>                        DEPORTMENT II  Laptops and other electronic devices are allowed.  HOWEVER: Not depending on such instruments usher in better comprehension and higher grades.  Please don’t “multitask.”  The ultimate issue is about MUTUAL RESPECT </vt:lpstr>
      <vt:lpstr>     DEPORTMENT III  Late and early arrivals: Can you let the instructor know? PLEASE?</vt:lpstr>
      <vt:lpstr>         Preceptors’ Office Hours  PRECEPT TIMES</vt:lpstr>
      <vt:lpstr>   Syllabus Readings Requirements Office Hours   ACADEMIC INTEGRITY Plagiarism AI</vt:lpstr>
      <vt:lpstr>PowerPoint Presentation</vt:lpstr>
      <vt:lpstr>PowerPoint Presentation</vt:lpstr>
      <vt:lpstr>       COURSE REQUIREMENTS  Showing up (attendance) Reading as a necessity Improving writing skills Punctuality  </vt:lpstr>
      <vt:lpstr>    TWO TAKE HOME EXAMS</vt:lpstr>
      <vt:lpstr>      ATTENDANCE IS MANDATORY</vt:lpstr>
      <vt:lpstr>   We come together at a time of change.  * At least 70 (out of 195)countries    held elections in 2024—good    sign for democracy.  On the other hand:  * Concerns about climate change. * Wars in various regions. * Rise of authoritarian regimes. * Questions about democracy. * Debates over Critical Race     Theory and “wokeness.”  </vt:lpstr>
      <vt:lpstr>     Against that context we focus on science, including the social sciences, as tools to distinguish facts from opinions; myths from realities.  The case for Sociology.</vt:lpstr>
      <vt:lpstr>  Science is an open-ended process of inquiry and knowledge building.   To achieve its objectives, science depends on the elaboration of theories, the formulation of concepts, and the testing of hypotheses.  Science also relies on methodologies whose main purpose is to gain an increasingly more precise understanding of empirical realities.  </vt:lpstr>
      <vt:lpstr>         Objectives:  1.  Improved understanding of the mechanics surrounding systemic racism through immersion in readings and exercises that involve rigorous conceptualization and attention to theory.</vt:lpstr>
      <vt:lpstr>        2. Applying sociological principles to understand the present moment in the history of our nation.  Disputing “alternative facts” and interrogating world views.  </vt:lpstr>
      <vt:lpstr>   3. Explaining the apparent paradox of increasing racial tolerance and persistent racial divides.  </vt:lpstr>
      <vt:lpstr>    INTRODUCING OUR FIRST AUTHOR:</vt:lpstr>
      <vt:lpstr>  Robert K. Merton (1949). “Discrimination and the American Creed” </vt:lpstr>
      <vt:lpstr>HAVE A WONDERFUL FALL TERM!</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URBAN SOCIOLOGY: The City and Social Change in the Americas SOC 210</dc:title>
  <dc:creator>Patricia Fernandez-Kelly</dc:creator>
  <cp:lastModifiedBy>Patricia Fernández-Kelly</cp:lastModifiedBy>
  <cp:revision>36</cp:revision>
  <dcterms:created xsi:type="dcterms:W3CDTF">2015-09-16T10:30:37Z</dcterms:created>
  <dcterms:modified xsi:type="dcterms:W3CDTF">2025-09-02T10:55:59Z</dcterms:modified>
</cp:coreProperties>
</file>

<file path=docProps/thumbnail.jpeg>
</file>